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423" r:id="rId2"/>
    <p:sldId id="405" r:id="rId3"/>
    <p:sldId id="424" r:id="rId4"/>
    <p:sldId id="425" r:id="rId5"/>
    <p:sldId id="432" r:id="rId6"/>
    <p:sldId id="433" r:id="rId7"/>
    <p:sldId id="487" r:id="rId8"/>
    <p:sldId id="435" r:id="rId9"/>
    <p:sldId id="406" r:id="rId10"/>
    <p:sldId id="428" r:id="rId11"/>
    <p:sldId id="426" r:id="rId12"/>
    <p:sldId id="427" r:id="rId13"/>
    <p:sldId id="431" r:id="rId14"/>
    <p:sldId id="439" r:id="rId15"/>
    <p:sldId id="436" r:id="rId16"/>
    <p:sldId id="437" r:id="rId17"/>
    <p:sldId id="440" r:id="rId18"/>
    <p:sldId id="441" r:id="rId19"/>
    <p:sldId id="445" r:id="rId20"/>
    <p:sldId id="443" r:id="rId21"/>
    <p:sldId id="464" r:id="rId22"/>
    <p:sldId id="442" r:id="rId23"/>
    <p:sldId id="444" r:id="rId24"/>
    <p:sldId id="447" r:id="rId25"/>
    <p:sldId id="465" r:id="rId26"/>
    <p:sldId id="446" r:id="rId27"/>
    <p:sldId id="448" r:id="rId28"/>
    <p:sldId id="452" r:id="rId29"/>
    <p:sldId id="449" r:id="rId30"/>
    <p:sldId id="450" r:id="rId31"/>
    <p:sldId id="451" r:id="rId32"/>
    <p:sldId id="466" r:id="rId33"/>
    <p:sldId id="453" r:id="rId34"/>
    <p:sldId id="454" r:id="rId35"/>
    <p:sldId id="456" r:id="rId36"/>
    <p:sldId id="457" r:id="rId37"/>
    <p:sldId id="467" r:id="rId38"/>
    <p:sldId id="468" r:id="rId39"/>
    <p:sldId id="469" r:id="rId40"/>
    <p:sldId id="470" r:id="rId41"/>
    <p:sldId id="471" r:id="rId42"/>
    <p:sldId id="472"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guide id="3" pos="5400" userDrawn="1">
          <p15:clr>
            <a:srgbClr val="A4A3A4"/>
          </p15:clr>
        </p15:guide>
        <p15:guide id="4" pos="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8" autoAdjust="0"/>
    <p:restoredTop sz="80116" autoAdjust="0"/>
  </p:normalViewPr>
  <p:slideViewPr>
    <p:cSldViewPr snapToGrid="0" snapToObjects="1">
      <p:cViewPr varScale="1">
        <p:scale>
          <a:sx n="122" d="100"/>
          <a:sy n="122" d="100"/>
        </p:scale>
        <p:origin x="1500" y="198"/>
      </p:cViewPr>
      <p:guideLst>
        <p:guide orient="horz"/>
        <p:guide/>
        <p:guide pos="5400"/>
        <p:guide pos="3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dirty="0">
              <a:latin typeface="Arial" panose="020B0604020202020204" pitchFamily="34" charset="0"/>
              <a:ea typeface="MS Gothic" panose="020B0609070205080204" pitchFamily="49" charset="-128"/>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AAEA3F34-D608-9B45-9515-8294AFD5FCED}" type="datetimeFigureOut">
              <a:rPr lang="en-US">
                <a:latin typeface="Arial" panose="020B0604020202020204" pitchFamily="34" charset="0"/>
                <a:ea typeface="MS Gothic" panose="020B0609070205080204" pitchFamily="49" charset="-128"/>
              </a:rPr>
              <a:pPr>
                <a:defRPr/>
              </a:pPr>
              <a:t>8/11/2020</a:t>
            </a:fld>
            <a:endParaRPr lang="en-US" dirty="0">
              <a:latin typeface="Arial" panose="020B0604020202020204" pitchFamily="34" charset="0"/>
              <a:ea typeface="MS Gothic" panose="020B0609070205080204" pitchFamily="49" charset="-128"/>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dirty="0">
              <a:latin typeface="Arial" panose="020B0604020202020204" pitchFamily="34" charset="0"/>
              <a:ea typeface="MS Gothic" panose="020B0609070205080204" pitchFamily="49" charset="-128"/>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E336447-6DB0-0540-9ABE-EC13206E9C2A}" type="slidenum">
              <a:rPr lang="en-US">
                <a:latin typeface="Arial" panose="020B0604020202020204" pitchFamily="34" charset="0"/>
                <a:ea typeface="MS Gothic" panose="020B0609070205080204" pitchFamily="49" charset="-128"/>
              </a:rPr>
              <a:pPr>
                <a:defRPr/>
              </a:pPr>
              <a:t>‹#›</a:t>
            </a:fld>
            <a:endParaRPr lang="en-US" dirty="0">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3086449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panose="020B0604020202020204" pitchFamily="34" charset="0"/>
                <a:ea typeface="MS Gothic" panose="020B0609070205080204" pitchFamily="49"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panose="020B0604020202020204" pitchFamily="34" charset="0"/>
                <a:ea typeface="MS Gothic" panose="020B0609070205080204" pitchFamily="49" charset="-128"/>
              </a:defRPr>
            </a:lvl1pPr>
          </a:lstStyle>
          <a:p>
            <a:pPr>
              <a:defRPr/>
            </a:pPr>
            <a:fld id="{B12C7F38-5E21-E34B-9E19-C845B34FFFAE}" type="datetimeFigureOut">
              <a:rPr lang="en-US" smtClean="0"/>
              <a:pPr>
                <a:defRPr/>
              </a:pPr>
              <a:t>8/11/2020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lt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panose="020B0604020202020204" pitchFamily="34" charset="0"/>
                <a:ea typeface="MS Gothic" panose="020B0609070205080204" pitchFamily="49"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MS Gothic" panose="020B0609070205080204" pitchFamily="49" charset="-128"/>
              </a:defRPr>
            </a:lvl1pPr>
          </a:lstStyle>
          <a:p>
            <a:pPr>
              <a:defRPr/>
            </a:pPr>
            <a:fld id="{09953C0A-3EDA-BF4A-885C-A67518CE7F8B}" type="slidenum">
              <a:rPr lang="en-US" smtClean="0"/>
              <a:pPr>
                <a:defRPr/>
              </a:pPr>
              <a:t>‹#›</a:t>
            </a:fld>
            <a:endParaRPr lang="en-US" dirty="0"/>
          </a:p>
        </p:txBody>
      </p:sp>
    </p:spTree>
    <p:extLst>
      <p:ext uri="{BB962C8B-B14F-4D97-AF65-F5344CB8AC3E}">
        <p14:creationId xmlns:p14="http://schemas.microsoft.com/office/powerpoint/2010/main" val="27747326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Arial" panose="020B0604020202020204" pitchFamily="34" charset="0"/>
        <a:ea typeface="MS Gothic" panose="020B0609070205080204" pitchFamily="49" charset="-128"/>
        <a:cs typeface="MS Gothic" panose="020B0609070205080204" pitchFamily="49" charset="-128"/>
      </a:defRPr>
    </a:lvl1pPr>
    <a:lvl2pPr marL="457200" algn="l" defTabSz="457200" rtl="0" eaLnBrk="0" fontAlgn="base" hangingPunct="0">
      <a:spcBef>
        <a:spcPct val="30000"/>
      </a:spcBef>
      <a:spcAft>
        <a:spcPct val="0"/>
      </a:spcAft>
      <a:defRPr sz="1200" kern="1200">
        <a:solidFill>
          <a:schemeClr val="tx1"/>
        </a:solidFill>
        <a:latin typeface="Arial" panose="020B0604020202020204" pitchFamily="34" charset="0"/>
        <a:ea typeface="MS Gothic" panose="020B0609070205080204" pitchFamily="49" charset="-128"/>
        <a:cs typeface="+mn-cs"/>
      </a:defRPr>
    </a:lvl2pPr>
    <a:lvl3pPr marL="914400" algn="l" defTabSz="457200" rtl="0" eaLnBrk="0" fontAlgn="base" hangingPunct="0">
      <a:spcBef>
        <a:spcPct val="30000"/>
      </a:spcBef>
      <a:spcAft>
        <a:spcPct val="0"/>
      </a:spcAft>
      <a:defRPr sz="1200" kern="1200">
        <a:solidFill>
          <a:schemeClr val="tx1"/>
        </a:solidFill>
        <a:latin typeface="Arial" panose="020B0604020202020204" pitchFamily="34" charset="0"/>
        <a:ea typeface="MS Gothic" panose="020B0609070205080204" pitchFamily="49" charset="-128"/>
        <a:cs typeface="+mn-cs"/>
      </a:defRPr>
    </a:lvl3pPr>
    <a:lvl4pPr marL="1371600" algn="l" defTabSz="457200" rtl="0" eaLnBrk="0" fontAlgn="base" hangingPunct="0">
      <a:spcBef>
        <a:spcPct val="30000"/>
      </a:spcBef>
      <a:spcAft>
        <a:spcPct val="0"/>
      </a:spcAft>
      <a:defRPr sz="1200" kern="1200">
        <a:solidFill>
          <a:schemeClr val="tx1"/>
        </a:solidFill>
        <a:latin typeface="Arial" panose="020B0604020202020204" pitchFamily="34" charset="0"/>
        <a:ea typeface="MS Gothic" panose="020B0609070205080204" pitchFamily="49" charset="-128"/>
        <a:cs typeface="+mn-cs"/>
      </a:defRPr>
    </a:lvl4pPr>
    <a:lvl5pPr marL="1828800" algn="l" defTabSz="457200" rtl="0" eaLnBrk="0" fontAlgn="base" hangingPunct="0">
      <a:spcBef>
        <a:spcPct val="30000"/>
      </a:spcBef>
      <a:spcAft>
        <a:spcPct val="0"/>
      </a:spcAft>
      <a:defRPr sz="1200" kern="1200">
        <a:solidFill>
          <a:schemeClr val="tx1"/>
        </a:solidFill>
        <a:latin typeface="Arial" panose="020B0604020202020204" pitchFamily="34" charset="0"/>
        <a:ea typeface="MS Gothic" panose="020B0609070205080204" pitchFamily="4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3</a:t>
            </a:fld>
            <a:endParaRPr lang="en-US" dirty="0"/>
          </a:p>
        </p:txBody>
      </p:sp>
    </p:spTree>
    <p:extLst>
      <p:ext uri="{BB962C8B-B14F-4D97-AF65-F5344CB8AC3E}">
        <p14:creationId xmlns:p14="http://schemas.microsoft.com/office/powerpoint/2010/main" val="660921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语言翻译</a:t>
            </a:r>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12</a:t>
            </a:fld>
            <a:endParaRPr lang="en-US" dirty="0"/>
          </a:p>
        </p:txBody>
      </p:sp>
    </p:spTree>
    <p:extLst>
      <p:ext uri="{BB962C8B-B14F-4D97-AF65-F5344CB8AC3E}">
        <p14:creationId xmlns:p14="http://schemas.microsoft.com/office/powerpoint/2010/main" val="88675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整个结果模型训练实际上是“输入</a:t>
            </a:r>
            <a:r>
              <a:rPr lang="en-US" altLang="zh-CN" sz="1200" b="0" i="0" u="none" strike="noStrike" kern="1200" dirty="0">
                <a:solidFill>
                  <a:schemeClr val="tx1"/>
                </a:solidFill>
                <a:effectLst/>
                <a:cs typeface="ＭＳ Ｐゴシック" charset="0"/>
              </a:rPr>
              <a:t>X</a:t>
            </a:r>
            <a:r>
              <a:rPr lang="zh-CN" altLang="en-US" sz="1200" b="0" i="0" kern="1200" dirty="0">
                <a:solidFill>
                  <a:schemeClr val="tx1"/>
                </a:solidFill>
                <a:effectLst/>
                <a:cs typeface="ＭＳ Ｐゴシック" charset="0"/>
              </a:rPr>
              <a:t>和</a:t>
            </a:r>
            <a:r>
              <a:rPr lang="en-US" altLang="zh-CN" sz="1200" b="0" i="0" u="none" strike="noStrike" kern="1200" dirty="0">
                <a:solidFill>
                  <a:schemeClr val="tx1"/>
                </a:solidFill>
                <a:effectLst/>
                <a:cs typeface="ＭＳ Ｐゴシック" charset="0"/>
              </a:rPr>
              <a:t>Y[:-1]</a:t>
            </a:r>
            <a:r>
              <a:rPr lang="zh-CN" altLang="en-US" sz="1200" b="0" i="0" kern="1200" dirty="0">
                <a:solidFill>
                  <a:schemeClr val="tx1"/>
                </a:solidFill>
                <a:effectLst/>
                <a:cs typeface="ＭＳ Ｐゴシック" charset="0"/>
              </a:rPr>
              <a:t>，预测</a:t>
            </a:r>
            <a:r>
              <a:rPr lang="en-US" altLang="zh-CN" sz="1200" b="0" i="0" u="none" strike="noStrike" kern="1200" dirty="0">
                <a:solidFill>
                  <a:schemeClr val="tx1"/>
                </a:solidFill>
                <a:effectLst/>
                <a:cs typeface="ＭＳ Ｐゴシック" charset="0"/>
              </a:rPr>
              <a:t>Y[1:]</a:t>
            </a:r>
            <a:r>
              <a:rPr lang="zh-CN" altLang="en-US" sz="1200" b="0" i="0" kern="1200" dirty="0">
                <a:solidFill>
                  <a:schemeClr val="tx1"/>
                </a:solidFill>
                <a:effectLst/>
                <a:cs typeface="ＭＳ Ｐゴシック" charset="0"/>
              </a:rPr>
              <a:t>，即将目标</a:t>
            </a:r>
            <a:r>
              <a:rPr lang="en-US" altLang="zh-CN" sz="1200" b="0" i="0" u="none" strike="noStrike" kern="1200" dirty="0">
                <a:solidFill>
                  <a:schemeClr val="tx1"/>
                </a:solidFill>
                <a:effectLst/>
                <a:cs typeface="ＭＳ Ｐゴシック" charset="0"/>
              </a:rPr>
              <a:t>Y</a:t>
            </a:r>
            <a:r>
              <a:rPr lang="zh-CN" altLang="en-US" sz="1200" b="0" i="0" kern="1200" dirty="0">
                <a:solidFill>
                  <a:schemeClr val="tx1"/>
                </a:solidFill>
                <a:effectLst/>
                <a:cs typeface="ＭＳ Ｐゴシック" charset="0"/>
              </a:rPr>
              <a:t>错开一位来训练。这种训练方式，称之为</a:t>
            </a:r>
            <a:r>
              <a:rPr lang="en-US" altLang="zh-CN" sz="1200" b="0" i="0" kern="1200" dirty="0">
                <a:solidFill>
                  <a:schemeClr val="tx1"/>
                </a:solidFill>
                <a:effectLst/>
                <a:cs typeface="ＭＳ Ｐゴシック" charset="0"/>
              </a:rPr>
              <a:t>Teacher-Forcing</a:t>
            </a:r>
            <a:r>
              <a:rPr lang="zh-CN" altLang="en-US" sz="1200" b="0" i="0" kern="1200" dirty="0">
                <a:solidFill>
                  <a:schemeClr val="tx1"/>
                </a:solidFill>
                <a:effectLst/>
                <a:cs typeface="ＭＳ Ｐゴシック" charset="0"/>
              </a:rPr>
              <a:t>。</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训练方法有两种，一种是</a:t>
            </a:r>
            <a:r>
              <a:rPr lang="zh-CN" altLang="en-US" sz="1600" b="0" i="0" kern="1200" dirty="0">
                <a:solidFill>
                  <a:srgbClr val="FF0000"/>
                </a:solidFill>
                <a:effectLst/>
                <a:cs typeface="ＭＳ Ｐゴシック" charset="0"/>
              </a:rPr>
              <a:t>贪心搜索</a:t>
            </a:r>
            <a:r>
              <a:rPr lang="zh-CN" altLang="en-US" sz="1200" b="0" i="0" kern="1200" dirty="0">
                <a:solidFill>
                  <a:schemeClr val="tx1"/>
                </a:solidFill>
                <a:effectLst/>
                <a:cs typeface="ＭＳ Ｐゴシック" charset="0"/>
              </a:rPr>
              <a:t>，直接把预测的结果放到下一个序列作为输入，</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另一个叫</a:t>
            </a:r>
            <a:r>
              <a:rPr lang="en-US" altLang="zh-CN" sz="1200" b="0" i="0" kern="1200" dirty="0">
                <a:solidFill>
                  <a:schemeClr val="tx1"/>
                </a:solidFill>
                <a:effectLst/>
                <a:cs typeface="ＭＳ Ｐゴシック" charset="0"/>
              </a:rPr>
              <a:t>beam search</a:t>
            </a:r>
            <a:r>
              <a:rPr lang="zh-CN" altLang="en-US" sz="1200" b="0" i="0" kern="1200" dirty="0">
                <a:solidFill>
                  <a:schemeClr val="tx1"/>
                </a:solidFill>
                <a:effectLst/>
                <a:cs typeface="ＭＳ Ｐゴシック" charset="0"/>
              </a:rPr>
              <a:t>（集束搜索）</a:t>
            </a:r>
            <a:r>
              <a:rPr lang="en-US" altLang="zh-CN" sz="1200" b="0" i="0" kern="1200" dirty="0">
                <a:solidFill>
                  <a:schemeClr val="tx1"/>
                </a:solidFill>
                <a:effectLst/>
                <a:cs typeface="ＭＳ Ｐゴシック" charset="0"/>
              </a:rPr>
              <a:t> </a:t>
            </a:r>
            <a:r>
              <a:rPr lang="zh-CN" altLang="en-US" sz="1200" b="0" i="0" kern="1200" dirty="0">
                <a:solidFill>
                  <a:schemeClr val="tx1"/>
                </a:solidFill>
                <a:effectLst/>
                <a:cs typeface="ＭＳ Ｐゴシック" charset="0"/>
              </a:rPr>
              <a:t>，</a:t>
            </a:r>
            <a:r>
              <a:rPr lang="zh-CN" altLang="en-US" sz="1200" b="0" i="0" u="sng" kern="1200" dirty="0">
                <a:solidFill>
                  <a:schemeClr val="tx1"/>
                </a:solidFill>
                <a:effectLst/>
                <a:cs typeface="ＭＳ Ｐゴシック" charset="0"/>
              </a:rPr>
              <a:t>在每步计算时，只保留当前最优的</a:t>
            </a:r>
            <a:r>
              <a:rPr lang="en-US" altLang="zh-CN" sz="1200" b="0" i="0" u="none" strike="noStrike" kern="1200" dirty="0" err="1">
                <a:solidFill>
                  <a:schemeClr val="tx1"/>
                </a:solidFill>
                <a:effectLst/>
                <a:cs typeface="ＭＳ Ｐゴシック" charset="0"/>
              </a:rPr>
              <a:t>topk</a:t>
            </a:r>
            <a:r>
              <a:rPr lang="zh-CN" altLang="en-US" sz="1200" b="0" i="0" u="sng" kern="1200" dirty="0">
                <a:solidFill>
                  <a:schemeClr val="tx1"/>
                </a:solidFill>
                <a:effectLst/>
                <a:cs typeface="ＭＳ Ｐゴシック" charset="0"/>
              </a:rPr>
              <a:t>个候选结果。</a:t>
            </a:r>
            <a:r>
              <a:rPr lang="zh-CN" altLang="en-US" sz="1200" b="0" i="0" kern="1200" dirty="0">
                <a:solidFill>
                  <a:schemeClr val="tx1"/>
                </a:solidFill>
                <a:effectLst/>
                <a:cs typeface="ＭＳ Ｐゴシック" charset="0"/>
              </a:rPr>
              <a:t>比如取</a:t>
            </a:r>
            <a:r>
              <a:rPr lang="en-US" altLang="zh-CN" sz="1200" b="0" i="0" u="none" strike="noStrike" kern="1200" dirty="0" err="1">
                <a:solidFill>
                  <a:schemeClr val="tx1"/>
                </a:solidFill>
                <a:effectLst/>
                <a:cs typeface="ＭＳ Ｐゴシック" charset="0"/>
              </a:rPr>
              <a:t>topk</a:t>
            </a:r>
            <a:r>
              <a:rPr lang="en-US" altLang="zh-CN" sz="1200" b="0" i="0" u="none" strike="noStrike"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，那么第一步时，我们只保留使得</a:t>
            </a:r>
            <a:r>
              <a:rPr lang="en-US" altLang="zh-CN" sz="1200" b="0" i="0" u="none" strike="noStrike" kern="1200" dirty="0">
                <a:solidFill>
                  <a:schemeClr val="tx1"/>
                </a:solidFill>
                <a:effectLst/>
                <a:cs typeface="ＭＳ Ｐゴシック" charset="0"/>
              </a:rPr>
              <a:t>p(Y1|X)p(Y1|X)</a:t>
            </a:r>
            <a:r>
              <a:rPr lang="zh-CN" altLang="en-US" sz="1200" b="0" i="0" kern="1200" dirty="0">
                <a:solidFill>
                  <a:schemeClr val="tx1"/>
                </a:solidFill>
                <a:effectLst/>
                <a:cs typeface="ＭＳ Ｐゴシック" charset="0"/>
              </a:rPr>
              <a:t>最大的前</a:t>
            </a:r>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个</a:t>
            </a:r>
            <a:r>
              <a:rPr lang="en-US" altLang="zh-CN" sz="1200" b="0" i="0" u="none" strike="noStrike" kern="1200" dirty="0">
                <a:solidFill>
                  <a:schemeClr val="tx1"/>
                </a:solidFill>
                <a:effectLst/>
                <a:cs typeface="ＭＳ Ｐゴシック" charset="0"/>
              </a:rPr>
              <a:t>Y1</a:t>
            </a:r>
            <a:r>
              <a:rPr lang="zh-CN" altLang="en-US" sz="1200" b="0" i="0" kern="1200" dirty="0">
                <a:solidFill>
                  <a:schemeClr val="tx1"/>
                </a:solidFill>
                <a:effectLst/>
                <a:cs typeface="ＭＳ Ｐゴシック" charset="0"/>
              </a:rPr>
              <a:t>，然后分别代入</a:t>
            </a:r>
            <a:r>
              <a:rPr lang="en-US" altLang="zh-CN" sz="1200" b="0" i="0" u="none" strike="noStrike" kern="1200" dirty="0">
                <a:solidFill>
                  <a:schemeClr val="tx1"/>
                </a:solidFill>
                <a:effectLst/>
                <a:cs typeface="ＭＳ Ｐゴシック" charset="0"/>
              </a:rPr>
              <a:t>p(Y2|X,Y1)</a:t>
            </a:r>
            <a:r>
              <a:rPr lang="zh-CN" altLang="en-US" sz="1200" b="0" i="0" kern="1200" dirty="0">
                <a:solidFill>
                  <a:schemeClr val="tx1"/>
                </a:solidFill>
                <a:effectLst/>
                <a:cs typeface="ＭＳ Ｐゴシック" charset="0"/>
              </a:rPr>
              <a:t>，然后各取前三个</a:t>
            </a:r>
            <a:r>
              <a:rPr lang="en-US" altLang="zh-CN" sz="1200" b="0" i="0" u="none" strike="noStrike" kern="1200" dirty="0">
                <a:solidFill>
                  <a:schemeClr val="tx1"/>
                </a:solidFill>
                <a:effectLst/>
                <a:cs typeface="ＭＳ Ｐゴシック" charset="0"/>
              </a:rPr>
              <a:t>Y2</a:t>
            </a:r>
            <a:r>
              <a:rPr lang="zh-CN" altLang="en-US" sz="1200" b="0" i="0" kern="1200" dirty="0">
                <a:solidFill>
                  <a:schemeClr val="tx1"/>
                </a:solidFill>
                <a:effectLst/>
                <a:cs typeface="ＭＳ Ｐゴシック" charset="0"/>
              </a:rPr>
              <a:t>，这样一来我们就有</a:t>
            </a:r>
            <a:r>
              <a:rPr lang="en-US" altLang="zh-CN" sz="1200" b="0" i="0" u="none" strike="noStrike" kern="1200" dirty="0">
                <a:solidFill>
                  <a:schemeClr val="tx1"/>
                </a:solidFill>
                <a:effectLst/>
                <a:cs typeface="ＭＳ Ｐゴシック" charset="0"/>
              </a:rPr>
              <a:t>3</a:t>
            </a:r>
            <a:r>
              <a:rPr lang="zh-CN" altLang="en-US" sz="1200" b="0" i="0" u="none" strike="noStrike" kern="1200" dirty="0">
                <a:solidFill>
                  <a:schemeClr val="tx1"/>
                </a:solidFill>
                <a:effectLst/>
                <a:cs typeface="ＭＳ Ｐゴシック" charset="0"/>
              </a:rPr>
              <a:t>*</a:t>
            </a:r>
            <a:r>
              <a:rPr lang="en-US" altLang="zh-CN" sz="1200" b="0" i="0" u="none" strike="noStrike" kern="1200" dirty="0">
                <a:solidFill>
                  <a:schemeClr val="tx1"/>
                </a:solidFill>
                <a:effectLst/>
                <a:cs typeface="ＭＳ Ｐゴシック" charset="0"/>
              </a:rPr>
              <a:t>3=9</a:t>
            </a:r>
            <a:r>
              <a:rPr lang="zh-CN" altLang="en-US" sz="1200" b="0" i="0" kern="1200" dirty="0">
                <a:solidFill>
                  <a:schemeClr val="tx1"/>
                </a:solidFill>
                <a:effectLst/>
                <a:cs typeface="ＭＳ Ｐゴシック" charset="0"/>
              </a:rPr>
              <a:t>个组合了，这时我们计算每一种组合的总概率，然后还是只保留前三个，依次递归，直到最后一个</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参考：</a:t>
            </a:r>
            <a:r>
              <a:rPr lang="en-US" altLang="zh-CN" sz="1200" b="0" i="0" kern="1200" dirty="0">
                <a:solidFill>
                  <a:schemeClr val="tx1"/>
                </a:solidFill>
                <a:effectLst/>
                <a:cs typeface="ＭＳ Ｐゴシック" charset="0"/>
              </a:rPr>
              <a:t>https://spaces.ac.cn/archives/5861/comment-page-1</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13</a:t>
            </a:fld>
            <a:endParaRPr lang="en-US" dirty="0"/>
          </a:p>
        </p:txBody>
      </p:sp>
    </p:spTree>
    <p:extLst>
      <p:ext uri="{BB962C8B-B14F-4D97-AF65-F5344CB8AC3E}">
        <p14:creationId xmlns:p14="http://schemas.microsoft.com/office/powerpoint/2010/main" val="335578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CNN </a:t>
            </a:r>
            <a:r>
              <a:rPr lang="zh-CN" altLang="en-US" sz="1200" b="0" i="0" kern="1200" dirty="0">
                <a:solidFill>
                  <a:schemeClr val="tx1"/>
                </a:solidFill>
                <a:effectLst/>
                <a:cs typeface="ＭＳ Ｐゴシック" charset="0"/>
              </a:rPr>
              <a:t>可以很好地识别出数据中的简单模式，然后使用这些简单模式在更高级的层中生成更复杂的模式。</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第一个卷积神经网络是</a:t>
            </a:r>
            <a:r>
              <a:rPr lang="en-US" altLang="zh-CN" sz="1200" b="0" i="0" kern="1200" dirty="0">
                <a:solidFill>
                  <a:schemeClr val="tx1"/>
                </a:solidFill>
                <a:effectLst/>
                <a:cs typeface="ＭＳ Ｐゴシック" charset="0"/>
              </a:rPr>
              <a:t>1987</a:t>
            </a:r>
            <a:r>
              <a:rPr lang="zh-CN" altLang="en-US" sz="1200" b="0" i="0" kern="1200" dirty="0">
                <a:solidFill>
                  <a:schemeClr val="tx1"/>
                </a:solidFill>
                <a:effectLst/>
                <a:cs typeface="ＭＳ Ｐゴシック" charset="0"/>
              </a:rPr>
              <a:t>年由</a:t>
            </a:r>
            <a:r>
              <a:rPr lang="en-US" altLang="zh-CN" sz="1200" b="0" i="0" kern="1200" dirty="0">
                <a:solidFill>
                  <a:schemeClr val="tx1"/>
                </a:solidFill>
                <a:effectLst/>
                <a:cs typeface="ＭＳ Ｐゴシック" charset="0"/>
              </a:rPr>
              <a:t>Alexander </a:t>
            </a:r>
            <a:r>
              <a:rPr lang="en-US" altLang="zh-CN" sz="1200" b="0" i="0" kern="1200" dirty="0" err="1">
                <a:solidFill>
                  <a:schemeClr val="tx1"/>
                </a:solidFill>
                <a:effectLst/>
                <a:cs typeface="ＭＳ Ｐゴシック" charset="0"/>
              </a:rPr>
              <a:t>Waibel</a:t>
            </a:r>
            <a:r>
              <a:rPr lang="zh-CN" altLang="en-US" sz="1200" b="0" i="0" kern="1200" dirty="0">
                <a:solidFill>
                  <a:schemeClr val="tx1"/>
                </a:solidFill>
                <a:effectLst/>
                <a:cs typeface="ＭＳ Ｐゴシック" charset="0"/>
              </a:rPr>
              <a:t>等提出的时间延迟网络（</a:t>
            </a:r>
            <a:r>
              <a:rPr lang="en-US" altLang="zh-CN" sz="1200" b="0" i="0" kern="1200" dirty="0">
                <a:solidFill>
                  <a:schemeClr val="tx1"/>
                </a:solidFill>
                <a:effectLst/>
                <a:cs typeface="ＭＳ Ｐゴシック" charset="0"/>
              </a:rPr>
              <a:t>Time Delay Neural Network, TDNN</a:t>
            </a:r>
            <a:r>
              <a:rPr lang="zh-CN" altLang="en-US" sz="1200" b="0" i="0" kern="1200" dirty="0">
                <a:solidFill>
                  <a:schemeClr val="tx1"/>
                </a:solidFill>
                <a:effectLst/>
                <a:cs typeface="ＭＳ Ｐゴシック" charset="0"/>
              </a:rPr>
              <a:t>），它用</a:t>
            </a:r>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个一维卷积核组成，以提取频率域上的平移不变特征，对语言进行识别。</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en-US" altLang="zh-CN" dirty="0"/>
              <a:t>1D CNN </a:t>
            </a:r>
            <a:r>
              <a:rPr lang="zh-CN" altLang="en-US" dirty="0"/>
              <a:t>可以很好地应用于传感器数据的时间序列分析（比如陀螺仪或加速度计数据）；</a:t>
            </a:r>
            <a:endParaRPr lang="en-US" altLang="zh-CN" dirty="0"/>
          </a:p>
          <a:p>
            <a:r>
              <a:rPr lang="zh-CN" altLang="en-US" dirty="0"/>
              <a:t>同样也可以很好地用于分析具有固定长度周期的信号数据（比如音频信号）。</a:t>
            </a:r>
            <a:endParaRPr lang="en-US" altLang="zh-CN" dirty="0"/>
          </a:p>
          <a:p>
            <a:r>
              <a:rPr lang="zh-CN" altLang="en-US" dirty="0"/>
              <a:t>此外，它还能应用于自然语言处理的任务，但是对于不定长的序列处理，</a:t>
            </a:r>
            <a:r>
              <a:rPr lang="en-US" altLang="zh-CN" dirty="0"/>
              <a:t>LSTM</a:t>
            </a:r>
            <a:r>
              <a:rPr lang="zh-CN" altLang="en-US" dirty="0"/>
              <a:t>更加有效。</a:t>
            </a:r>
            <a:endParaRPr lang="en-US" altLang="zh-CN"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cs typeface="ＭＳ Ｐゴシック" charset="0"/>
              </a:rPr>
              <a:t>参考：</a:t>
            </a:r>
            <a:r>
              <a:rPr lang="en-US" altLang="zh-CN" sz="1200" b="0" i="0" kern="1200" dirty="0">
                <a:solidFill>
                  <a:schemeClr val="tx1"/>
                </a:solidFill>
                <a:effectLst/>
                <a:cs typeface="ＭＳ Ｐゴシック" charset="0"/>
              </a:rPr>
              <a:t>https://www.cnblogs.com/itmorn/p/11177439.html#ct1</a:t>
            </a:r>
            <a:endParaRPr lang="zh-CN" altLang="en-US" dirty="0"/>
          </a:p>
          <a:p>
            <a:r>
              <a:rPr lang="en-US" altLang="zh-CN" sz="1200" b="0" i="0" kern="1200" dirty="0">
                <a:solidFill>
                  <a:schemeClr val="tx1"/>
                </a:solidFill>
                <a:effectLst/>
                <a:cs typeface="ＭＳ Ｐゴシック" charset="0"/>
              </a:rPr>
              <a:t>	https://juejin.im/post/5beb7432f265da61524cf27c</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14</a:t>
            </a:fld>
            <a:endParaRPr lang="en-US" dirty="0"/>
          </a:p>
        </p:txBody>
      </p:sp>
    </p:spTree>
    <p:extLst>
      <p:ext uri="{BB962C8B-B14F-4D97-AF65-F5344CB8AC3E}">
        <p14:creationId xmlns:p14="http://schemas.microsoft.com/office/powerpoint/2010/main" val="87516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第二个神经网络用于图像，在</a:t>
            </a:r>
            <a:r>
              <a:rPr lang="en-US" altLang="zh-CN" sz="1200" b="0" i="0" kern="1200" dirty="0">
                <a:solidFill>
                  <a:schemeClr val="tx1"/>
                </a:solidFill>
                <a:effectLst/>
                <a:cs typeface="ＭＳ Ｐゴシック" charset="0"/>
              </a:rPr>
              <a:t>1989</a:t>
            </a:r>
            <a:r>
              <a:rPr lang="zh-CN" altLang="en-US" sz="1200" b="0" i="0" kern="1200" dirty="0">
                <a:solidFill>
                  <a:schemeClr val="tx1"/>
                </a:solidFill>
                <a:effectLst/>
                <a:cs typeface="ＭＳ Ｐゴシック" charset="0"/>
              </a:rPr>
              <a:t>年构建了应用于计算机视觉问题的卷积神经网络，即</a:t>
            </a:r>
            <a:r>
              <a:rPr lang="en-US" altLang="zh-CN" sz="1200" b="0" i="0" kern="1200" dirty="0" err="1">
                <a:solidFill>
                  <a:schemeClr val="tx1"/>
                </a:solidFill>
                <a:effectLst/>
                <a:cs typeface="ＭＳ Ｐゴシック" charset="0"/>
              </a:rPr>
              <a:t>LeNet</a:t>
            </a:r>
            <a:r>
              <a:rPr lang="zh-CN" altLang="en-US" sz="1200" b="0" i="0" kern="1200" dirty="0">
                <a:solidFill>
                  <a:schemeClr val="tx1"/>
                </a:solidFill>
                <a:effectLst/>
                <a:cs typeface="ＭＳ Ｐゴシック" charset="0"/>
              </a:rPr>
              <a:t>的最初版本。包含两个卷积层，</a:t>
            </a:r>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个全连接层，共计</a:t>
            </a:r>
            <a:r>
              <a:rPr lang="en-US" altLang="zh-CN" sz="1200" b="0" i="0" kern="1200" dirty="0">
                <a:solidFill>
                  <a:schemeClr val="tx1"/>
                </a:solidFill>
                <a:effectLst/>
                <a:cs typeface="ＭＳ Ｐゴシック" charset="0"/>
              </a:rPr>
              <a:t>6</a:t>
            </a:r>
            <a:r>
              <a:rPr lang="zh-CN" altLang="en-US" sz="1200" b="0" i="0" kern="1200" dirty="0">
                <a:solidFill>
                  <a:schemeClr val="tx1"/>
                </a:solidFill>
                <a:effectLst/>
                <a:cs typeface="ＭＳ Ｐゴシック" charset="0"/>
              </a:rPr>
              <a:t>万个学习参数，当时计算能力不够，到最近几年得到了算力和优化算法的支持得到了大量的突破进展。</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计算公式</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https://blog.csdn.net/weixin_42451919/article/details/81381294</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15</a:t>
            </a:fld>
            <a:endParaRPr lang="en-US" dirty="0"/>
          </a:p>
        </p:txBody>
      </p:sp>
    </p:spTree>
    <p:extLst>
      <p:ext uri="{BB962C8B-B14F-4D97-AF65-F5344CB8AC3E}">
        <p14:creationId xmlns:p14="http://schemas.microsoft.com/office/powerpoint/2010/main" val="2071187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因为要处理序列问题（即要考虑时间问题）就不能使用普通的</a:t>
            </a:r>
            <a:r>
              <a:rPr lang="en-US" altLang="zh-CN" sz="1200" b="0" i="0" kern="1200" dirty="0">
                <a:solidFill>
                  <a:schemeClr val="tx1"/>
                </a:solidFill>
                <a:effectLst/>
                <a:cs typeface="ＭＳ Ｐゴシック" charset="0"/>
              </a:rPr>
              <a:t>CNN</a:t>
            </a:r>
            <a:r>
              <a:rPr lang="zh-CN" altLang="en-US" sz="1200" b="0" i="0" kern="1200" dirty="0">
                <a:solidFill>
                  <a:schemeClr val="tx1"/>
                </a:solidFill>
                <a:effectLst/>
                <a:cs typeface="ＭＳ Ｐゴシック" charset="0"/>
              </a:rPr>
              <a:t>卷积，必须使用新的</a:t>
            </a:r>
            <a:r>
              <a:rPr lang="en-US" altLang="zh-CN" sz="1200" b="0" i="0" kern="1200" dirty="0">
                <a:solidFill>
                  <a:schemeClr val="tx1"/>
                </a:solidFill>
                <a:effectLst/>
                <a:cs typeface="ＭＳ Ｐゴシック" charset="0"/>
              </a:rPr>
              <a:t>CNN</a:t>
            </a:r>
            <a:r>
              <a:rPr lang="zh-CN" altLang="en-US" sz="1200" b="0" i="0" kern="1200" dirty="0">
                <a:solidFill>
                  <a:schemeClr val="tx1"/>
                </a:solidFill>
                <a:effectLst/>
                <a:cs typeface="ＭＳ Ｐゴシック" charset="0"/>
              </a:rPr>
              <a:t>模型</a:t>
            </a:r>
            <a:r>
              <a:rPr lang="en-US" altLang="zh-CN" sz="1200" b="0" i="0" kern="1200" dirty="0">
                <a:solidFill>
                  <a:schemeClr val="tx1"/>
                </a:solidFill>
                <a:effectLst/>
                <a:cs typeface="ＭＳ Ｐゴシック" charset="0"/>
              </a:rPr>
              <a:t>.</a:t>
            </a:r>
          </a:p>
          <a:p>
            <a:r>
              <a:rPr lang="zh-CN" altLang="en-US" sz="1200" b="0" i="0" kern="1200" dirty="0">
                <a:solidFill>
                  <a:schemeClr val="tx1"/>
                </a:solidFill>
                <a:effectLst/>
                <a:cs typeface="ＭＳ Ｐゴシック" charset="0"/>
              </a:rPr>
              <a:t>因果卷积的作用</a:t>
            </a:r>
            <a:r>
              <a:rPr lang="en-US" altLang="zh-CN" sz="1200" b="0" i="0" kern="1200" dirty="0">
                <a:solidFill>
                  <a:schemeClr val="tx1"/>
                </a:solidFill>
                <a:effectLst/>
                <a:cs typeface="ＭＳ Ｐゴシック" charset="0"/>
              </a:rPr>
              <a:t>,</a:t>
            </a:r>
            <a:r>
              <a:rPr lang="zh-CN" altLang="en-US" sz="1200" b="0" i="0" kern="1200" dirty="0">
                <a:solidFill>
                  <a:schemeClr val="tx1"/>
                </a:solidFill>
                <a:effectLst/>
                <a:cs typeface="ＭＳ Ｐゴシック" charset="0"/>
              </a:rPr>
              <a:t>意思就是具有因果性，不会利用后续的数据参与计算，上图是利用</a:t>
            </a:r>
            <a:r>
              <a:rPr lang="en-US" altLang="zh-CN" sz="1200" b="0" i="0" kern="1200" dirty="0">
                <a:solidFill>
                  <a:schemeClr val="tx1"/>
                </a:solidFill>
                <a:effectLst/>
                <a:cs typeface="ＭＳ Ｐゴシック" charset="0"/>
              </a:rPr>
              <a:t>x1-xt-1</a:t>
            </a:r>
            <a:r>
              <a:rPr lang="zh-CN" altLang="en-US" sz="1200" b="0" i="0" kern="1200" dirty="0">
                <a:solidFill>
                  <a:schemeClr val="tx1"/>
                </a:solidFill>
                <a:effectLst/>
                <a:cs typeface="ＭＳ Ｐゴシック" charset="0"/>
              </a:rPr>
              <a:t>时刻预测第</a:t>
            </a:r>
            <a:r>
              <a:rPr lang="en-US" altLang="zh-CN" sz="1200" b="0" i="0" kern="1200" dirty="0">
                <a:solidFill>
                  <a:schemeClr val="tx1"/>
                </a:solidFill>
                <a:effectLst/>
                <a:cs typeface="ＭＳ Ｐゴシック" charset="0"/>
              </a:rPr>
              <a:t>t</a:t>
            </a:r>
            <a:r>
              <a:rPr lang="zh-CN" altLang="en-US" sz="1200" b="0" i="0" kern="1200" dirty="0">
                <a:solidFill>
                  <a:schemeClr val="tx1"/>
                </a:solidFill>
                <a:effectLst/>
                <a:cs typeface="ＭＳ Ｐゴシック" charset="0"/>
              </a:rPr>
              <a:t>时刻的值，公司如下所示：</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cs typeface="ＭＳ Ｐゴシック" charset="0"/>
              </a:rPr>
              <a:t>上面的图片可以详细的解释因果卷积，但是问题就来，如果我要考虑很久之前的变量</a:t>
            </a:r>
            <a:r>
              <a:rPr lang="en-US" altLang="zh-CN" sz="1200" b="0" i="0" kern="1200" dirty="0">
                <a:solidFill>
                  <a:schemeClr val="tx1"/>
                </a:solidFill>
                <a:effectLst/>
                <a:cs typeface="ＭＳ Ｐゴシック" charset="0"/>
              </a:rPr>
              <a:t>x</a:t>
            </a:r>
            <a:r>
              <a:rPr lang="zh-CN" altLang="en-US" sz="1200" b="0" i="0" kern="1200" dirty="0">
                <a:solidFill>
                  <a:schemeClr val="tx1"/>
                </a:solidFill>
                <a:effectLst/>
                <a:cs typeface="ＭＳ Ｐゴシック" charset="0"/>
              </a:rPr>
              <a:t>，就需要很多卷积层，大的</a:t>
            </a:r>
            <a:r>
              <a:rPr lang="en-US" altLang="zh-CN" sz="1200" b="0" i="0" kern="1200" dirty="0">
                <a:solidFill>
                  <a:schemeClr val="tx1"/>
                </a:solidFill>
                <a:effectLst/>
                <a:cs typeface="ＭＳ Ｐゴシック" charset="0"/>
              </a:rPr>
              <a:t>filter</a:t>
            </a:r>
            <a:r>
              <a:rPr lang="zh-CN" altLang="en-US" sz="1200" b="0" i="0" kern="1200" dirty="0">
                <a:solidFill>
                  <a:schemeClr val="tx1"/>
                </a:solidFill>
                <a:effectLst/>
                <a:cs typeface="ＭＳ Ｐゴシック" charset="0"/>
              </a:rPr>
              <a:t>，或者下采样来增加卷积的感受野。</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但是卷积层数和大卷积核的增加就带来：梯度消失，训练复杂，拟合效果不好的问题。</a:t>
            </a:r>
            <a:r>
              <a:rPr lang="zh-CN" altLang="en-US" sz="1200" b="1" i="0" kern="1200" dirty="0">
                <a:solidFill>
                  <a:schemeClr val="tx1"/>
                </a:solidFill>
                <a:effectLst/>
                <a:cs typeface="ＭＳ Ｐゴシック" charset="0"/>
              </a:rPr>
              <a:t>下采样会丢失信息。</a:t>
            </a:r>
            <a:r>
              <a:rPr lang="zh-CN" altLang="en-US" sz="1200" b="0" i="0" kern="1200" dirty="0">
                <a:solidFill>
                  <a:schemeClr val="tx1"/>
                </a:solidFill>
                <a:effectLst/>
                <a:cs typeface="ＭＳ Ｐゴシック" charset="0"/>
              </a:rPr>
              <a:t>为了决绝这个问题，出现了扩展卷积（</a:t>
            </a:r>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（利用</a:t>
            </a:r>
            <a:r>
              <a:rPr lang="en-US" altLang="zh-CN" sz="1200" b="0" i="0" kern="1200" dirty="0">
                <a:solidFill>
                  <a:schemeClr val="tx1"/>
                </a:solidFill>
                <a:effectLst/>
                <a:cs typeface="ＭＳ Ｐゴシック" charset="0"/>
              </a:rPr>
              <a:t>padding</a:t>
            </a:r>
            <a:r>
              <a:rPr lang="zh-CN" altLang="en-US" sz="1200" b="0" i="0" kern="1200" dirty="0">
                <a:solidFill>
                  <a:schemeClr val="tx1"/>
                </a:solidFill>
                <a:effectLst/>
                <a:cs typeface="ＭＳ Ｐゴシック" charset="0"/>
              </a:rPr>
              <a:t>的</a:t>
            </a:r>
            <a:r>
              <a:rPr lang="en-US" altLang="zh-CN" sz="1200" b="0" i="0" kern="1200" dirty="0">
                <a:solidFill>
                  <a:schemeClr val="tx1"/>
                </a:solidFill>
                <a:effectLst/>
                <a:cs typeface="ＭＳ Ｐゴシック" charset="0"/>
              </a:rPr>
              <a:t>full</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same</a:t>
            </a:r>
            <a:r>
              <a:rPr lang="zh-CN" altLang="en-US" sz="1200" b="0" i="0" kern="1200" dirty="0">
                <a:solidFill>
                  <a:schemeClr val="tx1"/>
                </a:solidFill>
                <a:effectLst/>
                <a:cs typeface="ＭＳ Ｐゴシック" charset="0"/>
              </a:rPr>
              <a:t>卷积方式保证长度一致。）</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16</a:t>
            </a:fld>
            <a:endParaRPr lang="en-US" dirty="0"/>
          </a:p>
        </p:txBody>
      </p:sp>
    </p:spTree>
    <p:extLst>
      <p:ext uri="{BB962C8B-B14F-4D97-AF65-F5344CB8AC3E}">
        <p14:creationId xmlns:p14="http://schemas.microsoft.com/office/powerpoint/2010/main" val="305587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上面的动画显示了</a:t>
            </a:r>
            <a:r>
              <a:rPr lang="en-US" altLang="zh-CN" sz="1200" b="0" i="0" kern="1200" dirty="0" err="1">
                <a:solidFill>
                  <a:schemeClr val="tx1"/>
                </a:solidFill>
                <a:effectLst/>
                <a:cs typeface="ＭＳ Ｐゴシック" charset="0"/>
              </a:rPr>
              <a:t>WaveNet</a:t>
            </a:r>
            <a:r>
              <a:rPr lang="zh-CN" altLang="en-US" sz="1200" b="0" i="0" kern="1200" dirty="0">
                <a:solidFill>
                  <a:schemeClr val="tx1"/>
                </a:solidFill>
                <a:effectLst/>
                <a:cs typeface="ＭＳ Ｐゴシック" charset="0"/>
              </a:rPr>
              <a:t>是如何构造的。</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en-US" altLang="zh-CN" sz="1200" b="0" i="0" kern="1200" dirty="0" err="1">
                <a:solidFill>
                  <a:schemeClr val="tx1"/>
                </a:solidFill>
                <a:effectLst/>
                <a:cs typeface="ＭＳ Ｐゴシック" charset="0"/>
              </a:rPr>
              <a:t>wavenet</a:t>
            </a:r>
            <a:r>
              <a:rPr lang="zh-CN" altLang="en-US" sz="1200" b="0" i="0" kern="1200" dirty="0">
                <a:solidFill>
                  <a:schemeClr val="tx1"/>
                </a:solidFill>
                <a:effectLst/>
                <a:cs typeface="ＭＳ Ｐゴシック" charset="0"/>
              </a:rPr>
              <a:t>它是一个全卷积神经网络，卷积层具有各种膨胀</a:t>
            </a:r>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因子，使得其感受野随着深度呈指数增长，能覆盖数千个时间步长。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与</a:t>
            </a:r>
            <a:r>
              <a:rPr lang="en-US" altLang="zh-CN" sz="1200" b="0" i="0" kern="1200" dirty="0">
                <a:solidFill>
                  <a:schemeClr val="tx1"/>
                </a:solidFill>
                <a:effectLst/>
                <a:cs typeface="ＭＳ Ｐゴシック" charset="0"/>
              </a:rPr>
              <a:t>stride</a:t>
            </a:r>
            <a:r>
              <a:rPr lang="zh-CN" altLang="en-US" sz="1200" b="0" i="0" kern="1200" dirty="0">
                <a:solidFill>
                  <a:schemeClr val="tx1"/>
                </a:solidFill>
                <a:effectLst/>
                <a:cs typeface="ＭＳ Ｐゴシック" charset="0"/>
              </a:rPr>
              <a:t>非常相似。但</a:t>
            </a:r>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与</a:t>
            </a:r>
            <a:r>
              <a:rPr lang="en-US" altLang="zh-CN" sz="1200" b="0" i="0" kern="1200" dirty="0">
                <a:solidFill>
                  <a:schemeClr val="tx1"/>
                </a:solidFill>
                <a:effectLst/>
                <a:cs typeface="ＭＳ Ｐゴシック" charset="0"/>
              </a:rPr>
              <a:t>stride</a:t>
            </a:r>
            <a:r>
              <a:rPr lang="zh-CN" altLang="en-US" sz="1200" b="0" i="0" kern="1200" dirty="0">
                <a:solidFill>
                  <a:schemeClr val="tx1"/>
                </a:solidFill>
                <a:effectLst/>
                <a:cs typeface="ＭＳ Ｐゴシック" charset="0"/>
              </a:rPr>
              <a:t>可以等同吗？</a:t>
            </a:r>
            <a:r>
              <a:rPr lang="zh-CN" altLang="en-US" dirty="0"/>
              <a:t/>
            </a:r>
            <a:br>
              <a:rPr lang="zh-CN" altLang="en-US" dirty="0"/>
            </a:br>
            <a:r>
              <a:rPr lang="zh-CN" altLang="en-US" sz="1200" b="0" i="0" kern="1200" dirty="0">
                <a:solidFill>
                  <a:schemeClr val="tx1"/>
                </a:solidFill>
                <a:effectLst/>
                <a:cs typeface="ＭＳ Ｐゴシック" charset="0"/>
              </a:rPr>
              <a:t>答案是否定的。我们可以将</a:t>
            </a:r>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看成是</a:t>
            </a:r>
            <a:r>
              <a:rPr lang="en-US" altLang="zh-CN" sz="1200" b="0" i="0" kern="1200" dirty="0">
                <a:solidFill>
                  <a:schemeClr val="tx1"/>
                </a:solidFill>
                <a:effectLst/>
                <a:cs typeface="ＭＳ Ｐゴシック" charset="0"/>
              </a:rPr>
              <a:t>kernel</a:t>
            </a:r>
            <a:r>
              <a:rPr lang="zh-CN" altLang="en-US" sz="1200" b="0" i="0" kern="1200" dirty="0">
                <a:solidFill>
                  <a:schemeClr val="tx1"/>
                </a:solidFill>
                <a:effectLst/>
                <a:cs typeface="ＭＳ Ｐゴシック" charset="0"/>
              </a:rPr>
              <a:t>稀疏化的一种模式。而</a:t>
            </a:r>
            <a:r>
              <a:rPr lang="en-US" altLang="zh-CN" sz="1200" b="0" i="0" kern="1200" dirty="0">
                <a:solidFill>
                  <a:schemeClr val="tx1"/>
                </a:solidFill>
                <a:effectLst/>
                <a:cs typeface="ＭＳ Ｐゴシック" charset="0"/>
              </a:rPr>
              <a:t>stride</a:t>
            </a:r>
            <a:r>
              <a:rPr lang="zh-CN" altLang="en-US" sz="1200" b="0" i="0" kern="1200" dirty="0">
                <a:solidFill>
                  <a:schemeClr val="tx1"/>
                </a:solidFill>
                <a:effectLst/>
                <a:cs typeface="ＭＳ Ｐゴシック" charset="0"/>
              </a:rPr>
              <a:t>只是</a:t>
            </a:r>
            <a:r>
              <a:rPr lang="en-US" altLang="zh-CN" sz="1200" b="0" i="0" kern="1200" dirty="0">
                <a:solidFill>
                  <a:schemeClr val="tx1"/>
                </a:solidFill>
                <a:effectLst/>
                <a:cs typeface="ＭＳ Ｐゴシック" charset="0"/>
              </a:rPr>
              <a:t>dilated</a:t>
            </a:r>
            <a:r>
              <a:rPr lang="zh-CN" altLang="en-US" sz="1200" b="0" i="0" kern="1200" dirty="0">
                <a:solidFill>
                  <a:schemeClr val="tx1"/>
                </a:solidFill>
                <a:effectLst/>
                <a:cs typeface="ＭＳ Ｐゴシック" charset="0"/>
              </a:rPr>
              <a:t>的一种特例。根据不同任务，我们可以设计不同的稀疏模式。并不一定要求在宽上的稀疏个数定于长上的稀疏个数。</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https://deepmind.com/blog/article/wavenet-generative-model-raw-audio</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17</a:t>
            </a:fld>
            <a:endParaRPr lang="en-US" dirty="0"/>
          </a:p>
        </p:txBody>
      </p:sp>
    </p:spTree>
    <p:extLst>
      <p:ext uri="{BB962C8B-B14F-4D97-AF65-F5344CB8AC3E}">
        <p14:creationId xmlns:p14="http://schemas.microsoft.com/office/powerpoint/2010/main" val="994314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cs typeface="ＭＳ Ｐゴシック" charset="0"/>
              </a:rPr>
              <a:t>感受野概念：中枢神经的神经元所能够反映的那块感受器的区域就称之为“感受野”。 计算公式：</a:t>
            </a:r>
            <a:r>
              <a:rPr lang="en-US" altLang="zh-CN" sz="1200" b="0" i="0" kern="1200" dirty="0" err="1">
                <a:solidFill>
                  <a:schemeClr val="tx1"/>
                </a:solidFill>
                <a:effectLst/>
                <a:cs typeface="ＭＳ Ｐゴシック" charset="0"/>
              </a:rPr>
              <a:t>RFn</a:t>
            </a:r>
            <a:r>
              <a:rPr lang="en-US" altLang="zh-CN" sz="1200" b="0" i="0" kern="1200" dirty="0">
                <a:solidFill>
                  <a:schemeClr val="tx1"/>
                </a:solidFill>
                <a:effectLst/>
                <a:cs typeface="ＭＳ Ｐゴシック" charset="0"/>
              </a:rPr>
              <a:t>=RFn-1 + (kn-1)*</a:t>
            </a:r>
            <a:r>
              <a:rPr lang="en-US" altLang="zh-CN" sz="1200" b="0" i="0" kern="1200" dirty="0" err="1">
                <a:solidFill>
                  <a:schemeClr val="tx1"/>
                </a:solidFill>
                <a:effectLst/>
                <a:cs typeface="ＭＳ Ｐゴシック" charset="0"/>
              </a:rPr>
              <a:t>stride_n</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RF1</a:t>
            </a:r>
            <a:r>
              <a:rPr lang="zh-CN" altLang="en-US" sz="1200" b="0" i="0" kern="1200" dirty="0">
                <a:solidFill>
                  <a:schemeClr val="tx1"/>
                </a:solidFill>
                <a:effectLst/>
                <a:cs typeface="ＭＳ Ｐゴシック" charset="0"/>
              </a:rPr>
              <a:t>等于第一个卷几个数目，</a:t>
            </a:r>
            <a:r>
              <a:rPr lang="en-US" altLang="zh-CN" sz="1200" b="0" i="0" kern="1200" dirty="0" err="1">
                <a:solidFill>
                  <a:schemeClr val="tx1"/>
                </a:solidFill>
                <a:effectLst/>
                <a:cs typeface="ＭＳ Ｐゴシック" charset="0"/>
              </a:rPr>
              <a:t>stride_n</a:t>
            </a:r>
            <a:r>
              <a:rPr lang="zh-CN" altLang="en-US" sz="1200" b="0" i="0" kern="1200" dirty="0">
                <a:solidFill>
                  <a:schemeClr val="tx1"/>
                </a:solidFill>
                <a:effectLst/>
                <a:cs typeface="ＭＳ Ｐゴシック" charset="0"/>
              </a:rPr>
              <a:t>为第</a:t>
            </a:r>
            <a:r>
              <a:rPr lang="en-US" altLang="zh-CN" sz="1200" b="0" i="0" kern="1200" dirty="0">
                <a:solidFill>
                  <a:schemeClr val="tx1"/>
                </a:solidFill>
                <a:effectLst/>
                <a:cs typeface="ＭＳ Ｐゴシック" charset="0"/>
              </a:rPr>
              <a:t>n</a:t>
            </a:r>
            <a:r>
              <a:rPr lang="zh-CN" altLang="en-US" sz="1200" b="0" i="0" kern="1200" dirty="0">
                <a:solidFill>
                  <a:schemeClr val="tx1"/>
                </a:solidFill>
                <a:effectLst/>
                <a:cs typeface="ＭＳ Ｐゴシック" charset="0"/>
              </a:rPr>
              <a:t>次步。</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图</a:t>
            </a:r>
            <a:r>
              <a:rPr lang="en-US" altLang="zh-CN" sz="1200" b="0" i="0" kern="1200" dirty="0">
                <a:solidFill>
                  <a:schemeClr val="tx1"/>
                </a:solidFill>
                <a:effectLst/>
                <a:cs typeface="ＭＳ Ｐゴシック" charset="0"/>
              </a:rPr>
              <a:t>b</a:t>
            </a:r>
            <a:r>
              <a:rPr lang="zh-CN" altLang="en-US" sz="1200" b="0" i="0" kern="1200" dirty="0">
                <a:solidFill>
                  <a:schemeClr val="tx1"/>
                </a:solidFill>
                <a:effectLst/>
                <a:cs typeface="ＭＳ Ｐゴシック" charset="0"/>
              </a:rPr>
              <a:t>对应</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的扩张率为</a:t>
            </a:r>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的卷积，实际的卷积核还是</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，但是空洞率为</a:t>
            </a:r>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，也就是对于一个</a:t>
            </a:r>
            <a:r>
              <a:rPr lang="en-US" altLang="zh-CN" sz="1200" b="0" i="0" kern="1200" dirty="0">
                <a:solidFill>
                  <a:schemeClr val="tx1"/>
                </a:solidFill>
                <a:effectLst/>
                <a:cs typeface="ＭＳ Ｐゴシック" charset="0"/>
              </a:rPr>
              <a:t>7x7</a:t>
            </a:r>
            <a:r>
              <a:rPr lang="zh-CN" altLang="en-US" sz="1200" b="0" i="0" kern="1200" dirty="0">
                <a:solidFill>
                  <a:schemeClr val="tx1"/>
                </a:solidFill>
                <a:effectLst/>
                <a:cs typeface="ＭＳ Ｐゴシック" charset="0"/>
              </a:rPr>
              <a:t>的图像块，只有</a:t>
            </a:r>
            <a:r>
              <a:rPr lang="en-US" altLang="zh-CN" sz="1200" b="0" i="0" kern="1200" dirty="0">
                <a:solidFill>
                  <a:schemeClr val="tx1"/>
                </a:solidFill>
                <a:effectLst/>
                <a:cs typeface="ＭＳ Ｐゴシック" charset="0"/>
              </a:rPr>
              <a:t>9</a:t>
            </a:r>
            <a:r>
              <a:rPr lang="zh-CN" altLang="en-US" sz="1200" b="0" i="0" kern="1200" dirty="0">
                <a:solidFill>
                  <a:schemeClr val="tx1"/>
                </a:solidFill>
                <a:effectLst/>
                <a:cs typeface="ＭＳ Ｐゴシック" charset="0"/>
              </a:rPr>
              <a:t>个红色的点也就是</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的卷积核发生卷积操作，其余的点略过。也可以理解为卷积核的大小为</a:t>
            </a:r>
            <a:r>
              <a:rPr lang="en-US" altLang="zh-CN" sz="1200" b="0" i="0" kern="1200" dirty="0">
                <a:solidFill>
                  <a:schemeClr val="tx1"/>
                </a:solidFill>
                <a:effectLst/>
                <a:cs typeface="ＭＳ Ｐゴシック" charset="0"/>
              </a:rPr>
              <a:t>7x7</a:t>
            </a:r>
            <a:r>
              <a:rPr lang="zh-CN" altLang="en-US" sz="1200" b="0" i="0" kern="1200" dirty="0">
                <a:solidFill>
                  <a:schemeClr val="tx1"/>
                </a:solidFill>
                <a:effectLst/>
                <a:cs typeface="ＭＳ Ｐゴシック" charset="0"/>
              </a:rPr>
              <a:t>，但是只有图中的</a:t>
            </a:r>
            <a:r>
              <a:rPr lang="en-US" altLang="zh-CN" sz="1200" b="0" i="0" kern="1200" dirty="0">
                <a:solidFill>
                  <a:schemeClr val="tx1"/>
                </a:solidFill>
                <a:effectLst/>
                <a:cs typeface="ＭＳ Ｐゴシック" charset="0"/>
              </a:rPr>
              <a:t>9</a:t>
            </a:r>
            <a:r>
              <a:rPr lang="zh-CN" altLang="en-US" sz="1200" b="0" i="0" kern="1200" dirty="0">
                <a:solidFill>
                  <a:schemeClr val="tx1"/>
                </a:solidFill>
                <a:effectLst/>
                <a:cs typeface="ＭＳ Ｐゴシック" charset="0"/>
              </a:rPr>
              <a:t>个点的权重不为</a:t>
            </a:r>
            <a:r>
              <a:rPr lang="en-US" altLang="zh-CN" sz="1200" b="0" i="0" kern="1200" dirty="0">
                <a:solidFill>
                  <a:schemeClr val="tx1"/>
                </a:solidFill>
                <a:effectLst/>
                <a:cs typeface="ＭＳ Ｐゴシック" charset="0"/>
              </a:rPr>
              <a:t>0</a:t>
            </a:r>
            <a:r>
              <a:rPr lang="zh-CN" altLang="en-US" sz="1200" b="0" i="0" kern="1200" dirty="0">
                <a:solidFill>
                  <a:schemeClr val="tx1"/>
                </a:solidFill>
                <a:effectLst/>
                <a:cs typeface="ＭＳ Ｐゴシック" charset="0"/>
              </a:rPr>
              <a:t>，其余都为</a:t>
            </a:r>
            <a:r>
              <a:rPr lang="en-US" altLang="zh-CN" sz="1200" b="0" i="0" kern="1200" dirty="0">
                <a:solidFill>
                  <a:schemeClr val="tx1"/>
                </a:solidFill>
                <a:effectLst/>
                <a:cs typeface="ＭＳ Ｐゴシック" charset="0"/>
              </a:rPr>
              <a:t>0</a:t>
            </a:r>
            <a:r>
              <a:rPr lang="zh-CN" altLang="en-US" sz="1200" b="0" i="0" kern="1200" dirty="0">
                <a:solidFill>
                  <a:schemeClr val="tx1"/>
                </a:solidFill>
                <a:effectLst/>
                <a:cs typeface="ＭＳ Ｐゴシック" charset="0"/>
              </a:rPr>
              <a:t>。可以看到虽然卷积核的大小只有</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，但是这个卷积的感受野已经增大到了</a:t>
            </a:r>
            <a:r>
              <a:rPr lang="en-US" altLang="zh-CN" sz="1200" b="0" i="0" kern="1200" dirty="0">
                <a:solidFill>
                  <a:schemeClr val="tx1"/>
                </a:solidFill>
                <a:effectLst/>
                <a:cs typeface="ＭＳ Ｐゴシック" charset="0"/>
              </a:rPr>
              <a:t>7x7</a:t>
            </a:r>
            <a:r>
              <a:rPr lang="zh-CN" altLang="en-US" sz="1200" b="0" i="0" kern="1200" dirty="0">
                <a:solidFill>
                  <a:schemeClr val="tx1"/>
                </a:solidFill>
                <a:effectLst/>
                <a:cs typeface="ＭＳ Ｐゴシック" charset="0"/>
              </a:rPr>
              <a:t>。如果考虑到这个</a:t>
            </a:r>
            <a:r>
              <a:rPr lang="en-US" altLang="zh-CN" sz="1200" b="0" i="0" kern="1200" dirty="0">
                <a:solidFill>
                  <a:schemeClr val="tx1"/>
                </a:solidFill>
                <a:effectLst/>
                <a:cs typeface="ＭＳ Ｐゴシック" charset="0"/>
              </a:rPr>
              <a:t>2-dilated convolution</a:t>
            </a:r>
            <a:r>
              <a:rPr lang="zh-CN" altLang="en-US" sz="1200" b="0" i="0" kern="1200" dirty="0">
                <a:solidFill>
                  <a:schemeClr val="tx1"/>
                </a:solidFill>
                <a:effectLst/>
                <a:cs typeface="ＭＳ Ｐゴシック" charset="0"/>
              </a:rPr>
              <a:t>的前一层有一个</a:t>
            </a:r>
            <a:r>
              <a:rPr lang="en-US" altLang="zh-CN" sz="1200" b="0" i="0" kern="1200" dirty="0">
                <a:solidFill>
                  <a:schemeClr val="tx1"/>
                </a:solidFill>
                <a:effectLst/>
                <a:cs typeface="ＭＳ Ｐゴシック" charset="0"/>
              </a:rPr>
              <a:t>1-dilated convolution</a:t>
            </a:r>
            <a:r>
              <a:rPr lang="zh-CN" altLang="en-US" sz="1200" b="0" i="0" kern="1200" dirty="0">
                <a:solidFill>
                  <a:schemeClr val="tx1"/>
                </a:solidFill>
                <a:effectLst/>
                <a:cs typeface="ＭＳ Ｐゴシック" charset="0"/>
              </a:rPr>
              <a:t>的话，那么每个红点就是</a:t>
            </a:r>
            <a:r>
              <a:rPr lang="en-US" altLang="zh-CN" sz="1200" b="0" i="0" kern="1200" dirty="0">
                <a:solidFill>
                  <a:schemeClr val="tx1"/>
                </a:solidFill>
                <a:effectLst/>
                <a:cs typeface="ＭＳ Ｐゴシック" charset="0"/>
              </a:rPr>
              <a:t>1-dilated</a:t>
            </a:r>
            <a:r>
              <a:rPr lang="zh-CN" altLang="en-US" sz="1200" b="0" i="0" kern="1200" dirty="0">
                <a:solidFill>
                  <a:schemeClr val="tx1"/>
                </a:solidFill>
                <a:effectLst/>
                <a:cs typeface="ＭＳ Ｐゴシック" charset="0"/>
              </a:rPr>
              <a:t>的卷积输出，感受野为</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，所以</a:t>
            </a:r>
            <a:r>
              <a:rPr lang="en-US" altLang="zh-CN" sz="1200" b="0" i="0" kern="1200" dirty="0">
                <a:solidFill>
                  <a:schemeClr val="tx1"/>
                </a:solidFill>
                <a:effectLst/>
                <a:cs typeface="ＭＳ Ｐゴシック" charset="0"/>
              </a:rPr>
              <a:t>1-dilated</a:t>
            </a:r>
            <a:r>
              <a:rPr lang="zh-CN" altLang="en-US" sz="1200" b="0" i="0" kern="1200" dirty="0">
                <a:solidFill>
                  <a:schemeClr val="tx1"/>
                </a:solidFill>
                <a:effectLst/>
                <a:cs typeface="ＭＳ Ｐゴシック" charset="0"/>
              </a:rPr>
              <a:t>和</a:t>
            </a:r>
            <a:r>
              <a:rPr lang="en-US" altLang="zh-CN" sz="1200" b="0" i="0" kern="1200" dirty="0">
                <a:solidFill>
                  <a:schemeClr val="tx1"/>
                </a:solidFill>
                <a:effectLst/>
                <a:cs typeface="ＭＳ Ｐゴシック" charset="0"/>
              </a:rPr>
              <a:t>2-dilated</a:t>
            </a:r>
            <a:r>
              <a:rPr lang="zh-CN" altLang="en-US" sz="1200" b="0" i="0" kern="1200" dirty="0">
                <a:solidFill>
                  <a:schemeClr val="tx1"/>
                </a:solidFill>
                <a:effectLst/>
                <a:cs typeface="ＭＳ Ｐゴシック" charset="0"/>
              </a:rPr>
              <a:t>合起来就能达到</a:t>
            </a:r>
            <a:r>
              <a:rPr lang="en-US" altLang="zh-CN" sz="1200" b="0" i="0" kern="1200" dirty="0">
                <a:solidFill>
                  <a:schemeClr val="tx1"/>
                </a:solidFill>
                <a:effectLst/>
                <a:cs typeface="ＭＳ Ｐゴシック" charset="0"/>
              </a:rPr>
              <a:t>7x7</a:t>
            </a:r>
            <a:r>
              <a:rPr lang="zh-CN" altLang="en-US" sz="1200" b="0" i="0" kern="1200" dirty="0">
                <a:solidFill>
                  <a:schemeClr val="tx1"/>
                </a:solidFill>
                <a:effectLst/>
                <a:cs typeface="ＭＳ Ｐゴシック" charset="0"/>
              </a:rPr>
              <a:t>的卷积。</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对比传统的卷积操作，</a:t>
            </a:r>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层</a:t>
            </a:r>
            <a:r>
              <a:rPr lang="en-US" altLang="zh-CN" sz="1200" b="0" i="0" kern="1200" dirty="0">
                <a:solidFill>
                  <a:schemeClr val="tx1"/>
                </a:solidFill>
                <a:effectLst/>
                <a:cs typeface="ＭＳ Ｐゴシック" charset="0"/>
              </a:rPr>
              <a:t>3x3</a:t>
            </a:r>
            <a:r>
              <a:rPr lang="zh-CN" altLang="en-US" sz="1200" b="0" i="0" kern="1200" dirty="0">
                <a:solidFill>
                  <a:schemeClr val="tx1"/>
                </a:solidFill>
                <a:effectLst/>
                <a:cs typeface="ＭＳ Ｐゴシック" charset="0"/>
              </a:rPr>
              <a:t>的卷积加起来，</a:t>
            </a:r>
            <a:r>
              <a:rPr lang="en-US" altLang="zh-CN" sz="1200" b="0" i="0" kern="1200" dirty="0">
                <a:solidFill>
                  <a:schemeClr val="tx1"/>
                </a:solidFill>
                <a:effectLst/>
                <a:cs typeface="ＭＳ Ｐゴシック" charset="0"/>
              </a:rPr>
              <a:t>stride</a:t>
            </a:r>
            <a:r>
              <a:rPr lang="zh-CN" altLang="en-US" sz="1200" b="0" i="0" kern="1200" dirty="0">
                <a:solidFill>
                  <a:schemeClr val="tx1"/>
                </a:solidFill>
                <a:effectLst/>
                <a:cs typeface="ＭＳ Ｐゴシック" charset="0"/>
              </a:rPr>
              <a:t>为</a:t>
            </a:r>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的话，只能达到</a:t>
            </a:r>
            <a:r>
              <a:rPr lang="en-US" altLang="zh-CN" sz="1200" b="0" i="0" kern="1200" dirty="0">
                <a:solidFill>
                  <a:schemeClr val="tx1"/>
                </a:solidFill>
                <a:effectLst/>
                <a:cs typeface="ＭＳ Ｐゴシック" charset="0"/>
              </a:rPr>
              <a:t>(kernel-1)*layer+1=7</a:t>
            </a:r>
            <a:r>
              <a:rPr lang="zh-CN" altLang="en-US" sz="1200" b="0" i="0" kern="1200" dirty="0">
                <a:solidFill>
                  <a:schemeClr val="tx1"/>
                </a:solidFill>
                <a:effectLst/>
                <a:cs typeface="ＭＳ Ｐゴシック" charset="0"/>
              </a:rPr>
              <a:t>的感受野，也就是和层数</a:t>
            </a:r>
            <a:r>
              <a:rPr lang="en-US" altLang="zh-CN" sz="1200" b="0" i="0" kern="1200" dirty="0">
                <a:solidFill>
                  <a:schemeClr val="tx1"/>
                </a:solidFill>
                <a:effectLst/>
                <a:cs typeface="ＭＳ Ｐゴシック" charset="0"/>
              </a:rPr>
              <a:t>layer</a:t>
            </a:r>
            <a:r>
              <a:rPr lang="zh-CN" altLang="en-US" sz="1200" b="0" i="0" kern="1200" dirty="0">
                <a:solidFill>
                  <a:schemeClr val="tx1"/>
                </a:solidFill>
                <a:effectLst/>
                <a:cs typeface="ＭＳ Ｐゴシック" charset="0"/>
              </a:rPr>
              <a:t>成线性关系，而</a:t>
            </a:r>
            <a:r>
              <a:rPr lang="en-US" altLang="zh-CN" sz="1200" b="0" i="0" kern="1200" dirty="0">
                <a:solidFill>
                  <a:schemeClr val="tx1"/>
                </a:solidFill>
                <a:effectLst/>
                <a:cs typeface="ＭＳ Ｐゴシック" charset="0"/>
              </a:rPr>
              <a:t>dilated </a:t>
            </a:r>
            <a:r>
              <a:rPr lang="en-US" altLang="zh-CN" sz="1200" b="0" i="0" kern="1200" dirty="0" err="1">
                <a:solidFill>
                  <a:schemeClr val="tx1"/>
                </a:solidFill>
                <a:effectLst/>
                <a:cs typeface="ＭＳ Ｐゴシック" charset="0"/>
              </a:rPr>
              <a:t>conv</a:t>
            </a:r>
            <a:r>
              <a:rPr lang="zh-CN" altLang="en-US" sz="1200" b="0" i="0" kern="1200" dirty="0">
                <a:solidFill>
                  <a:schemeClr val="tx1"/>
                </a:solidFill>
                <a:effectLst/>
                <a:cs typeface="ＭＳ Ｐゴシック" charset="0"/>
              </a:rPr>
              <a:t>的感受野是指数级的增长。</a:t>
            </a:r>
          </a:p>
          <a:p>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https://deepmind.com/blog/article/wavenet-generative-model-raw-audio</a:t>
            </a:r>
          </a:p>
          <a:p>
            <a:r>
              <a:rPr lang="en-US" altLang="zh-CN" sz="1200" b="0" i="0" kern="1200" dirty="0">
                <a:solidFill>
                  <a:schemeClr val="tx1"/>
                </a:solidFill>
                <a:effectLst/>
                <a:cs typeface="ＭＳ Ｐゴシック" charset="0"/>
              </a:rPr>
              <a:t>https://blog.csdn.net/weixin_42451919/article/details/81381294</a:t>
            </a:r>
          </a:p>
          <a:p>
            <a:r>
              <a:rPr lang="zh-CN" altLang="en-US" sz="1200" b="0" i="0" kern="1200" dirty="0">
                <a:solidFill>
                  <a:schemeClr val="tx1"/>
                </a:solidFill>
                <a:effectLst/>
                <a:cs typeface="ＭＳ Ｐゴシック" charset="0"/>
              </a:rPr>
              <a:t>卷积神经网络优化好文总结推荐：</a:t>
            </a:r>
            <a:r>
              <a:rPr lang="en-US" altLang="zh-CN" sz="1200" b="0" i="0" kern="1200" dirty="0">
                <a:solidFill>
                  <a:schemeClr val="tx1"/>
                </a:solidFill>
                <a:effectLst/>
                <a:cs typeface="ＭＳ Ｐゴシック" charset="0"/>
              </a:rPr>
              <a:t>https://blog.csdn.net/kiss__soul/article/details/81610182</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18</a:t>
            </a:fld>
            <a:endParaRPr lang="en-US" dirty="0"/>
          </a:p>
        </p:txBody>
      </p:sp>
    </p:spTree>
    <p:extLst>
      <p:ext uri="{BB962C8B-B14F-4D97-AF65-F5344CB8AC3E}">
        <p14:creationId xmlns:p14="http://schemas.microsoft.com/office/powerpoint/2010/main" val="4062739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为什么使用门控激活而不是更标准的</a:t>
            </a:r>
            <a:r>
              <a:rPr lang="en-US" altLang="zh-CN" sz="1200" b="0" i="0" kern="1200" dirty="0" err="1">
                <a:solidFill>
                  <a:schemeClr val="tx1"/>
                </a:solidFill>
                <a:effectLst/>
                <a:cs typeface="ＭＳ Ｐゴシック" charset="0"/>
              </a:rPr>
              <a:t>ReLU</a:t>
            </a:r>
            <a:r>
              <a:rPr lang="zh-CN" altLang="en-US" sz="1200" b="0" i="0" kern="1200" dirty="0">
                <a:solidFill>
                  <a:schemeClr val="tx1"/>
                </a:solidFill>
                <a:effectLst/>
                <a:cs typeface="ＭＳ Ｐゴシック" charset="0"/>
              </a:rPr>
              <a:t>激活</a:t>
            </a:r>
            <a:r>
              <a:rPr lang="en-US" altLang="zh-CN" sz="1200" b="0" i="0" kern="1200" dirty="0">
                <a:solidFill>
                  <a:schemeClr val="tx1"/>
                </a:solidFill>
                <a:effectLst/>
                <a:cs typeface="ＭＳ Ｐゴシック" charset="0"/>
              </a:rPr>
              <a:t>?</a:t>
            </a:r>
            <a:r>
              <a:rPr lang="en-US" altLang="zh-CN" sz="1200" b="0" i="0" kern="1200" dirty="0" err="1">
                <a:solidFill>
                  <a:schemeClr val="tx1"/>
                </a:solidFill>
                <a:effectLst/>
                <a:cs typeface="ＭＳ Ｐゴシック" charset="0"/>
              </a:rPr>
              <a:t>WaveNet</a:t>
            </a:r>
            <a:r>
              <a:rPr lang="zh-CN" altLang="en-US" sz="1200" b="0" i="0" kern="1200" dirty="0">
                <a:solidFill>
                  <a:schemeClr val="tx1"/>
                </a:solidFill>
                <a:effectLst/>
                <a:cs typeface="ＭＳ Ｐゴシック" charset="0"/>
              </a:rPr>
              <a:t>的设计人员发现，门控激活比</a:t>
            </a:r>
            <a:r>
              <a:rPr lang="en-US" altLang="zh-CN" sz="1200" b="0" i="0" kern="1200" dirty="0" err="1">
                <a:solidFill>
                  <a:schemeClr val="tx1"/>
                </a:solidFill>
                <a:effectLst/>
                <a:cs typeface="ＭＳ Ｐゴシック" charset="0"/>
              </a:rPr>
              <a:t>ReLU</a:t>
            </a:r>
            <a:r>
              <a:rPr lang="zh-CN" altLang="en-US" sz="1200" b="0" i="0" kern="1200" dirty="0">
                <a:solidFill>
                  <a:schemeClr val="tx1"/>
                </a:solidFill>
                <a:effectLst/>
                <a:cs typeface="ＭＳ Ｐゴシック" charset="0"/>
              </a:rPr>
              <a:t>激活在音频数据方面的性能更强，</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这种性能上的优势可以广泛地扩展到时间序列数据。也许</a:t>
            </a:r>
            <a:r>
              <a:rPr lang="en-US" altLang="zh-CN" sz="1200" b="0" i="0" kern="1200" dirty="0" err="1">
                <a:solidFill>
                  <a:schemeClr val="tx1"/>
                </a:solidFill>
                <a:effectLst/>
                <a:cs typeface="ＭＳ Ｐゴシック" charset="0"/>
              </a:rPr>
              <a:t>ReLU</a:t>
            </a:r>
            <a:r>
              <a:rPr lang="zh-CN" altLang="en-US" sz="1200" b="0" i="0" kern="1200" dirty="0">
                <a:solidFill>
                  <a:schemeClr val="tx1"/>
                </a:solidFill>
                <a:effectLst/>
                <a:cs typeface="ＭＳ Ｐゴシック" charset="0"/>
              </a:rPr>
              <a:t>激活引起的稀疏性并不像它对其他问题域那样适合于时间序列预测，</a:t>
            </a:r>
          </a:p>
          <a:p>
            <a:r>
              <a:rPr lang="zh-CN" altLang="en-US" sz="1200" b="0" i="0" kern="1200" dirty="0">
                <a:solidFill>
                  <a:schemeClr val="tx1"/>
                </a:solidFill>
                <a:effectLst/>
                <a:cs typeface="ＭＳ Ｐゴシック" charset="0"/>
              </a:rPr>
              <a:t>或者门控激活允许更平滑的信息</a:t>
            </a:r>
            <a:r>
              <a:rPr lang="en-US" altLang="zh-CN" sz="1200" b="0" i="0" kern="1200" dirty="0">
                <a:solidFill>
                  <a:schemeClr val="tx1"/>
                </a:solidFill>
                <a:effectLst/>
                <a:cs typeface="ＭＳ Ｐゴシック" charset="0"/>
              </a:rPr>
              <a:t>(</a:t>
            </a:r>
            <a:r>
              <a:rPr lang="zh-CN" altLang="en-US" sz="1200" b="0" i="0" kern="1200" dirty="0">
                <a:solidFill>
                  <a:schemeClr val="tx1"/>
                </a:solidFill>
                <a:effectLst/>
                <a:cs typeface="ＭＳ Ｐゴシック" charset="0"/>
              </a:rPr>
              <a:t>梯度</a:t>
            </a:r>
            <a:r>
              <a:rPr lang="en-US" altLang="zh-CN" sz="1200" b="0" i="0" kern="1200" dirty="0">
                <a:solidFill>
                  <a:schemeClr val="tx1"/>
                </a:solidFill>
                <a:effectLst/>
                <a:cs typeface="ＭＳ Ｐゴシック" charset="0"/>
              </a:rPr>
              <a:t>)</a:t>
            </a:r>
            <a:r>
              <a:rPr lang="zh-CN" altLang="en-US" sz="1200" b="0" i="0" kern="1200" dirty="0">
                <a:solidFill>
                  <a:schemeClr val="tx1"/>
                </a:solidFill>
                <a:effectLst/>
                <a:cs typeface="ＭＳ Ｐゴシック" charset="0"/>
              </a:rPr>
              <a:t>在多层波网结构上流动</a:t>
            </a:r>
            <a:r>
              <a:rPr lang="en-US" altLang="zh-CN" sz="1200" b="0" i="0" kern="1200" dirty="0">
                <a:solidFill>
                  <a:schemeClr val="tx1"/>
                </a:solidFill>
                <a:effectLst/>
                <a:cs typeface="ＭＳ Ｐゴシック" charset="0"/>
              </a:rPr>
              <a:t>.</a:t>
            </a:r>
          </a:p>
          <a:p>
            <a:endParaRPr lang="en-US" altLang="zh-CN" sz="1200" b="0" i="0" kern="1200" dirty="0">
              <a:solidFill>
                <a:schemeClr val="tx1"/>
              </a:solidFill>
              <a:effectLst/>
              <a:cs typeface="ＭＳ Ｐゴシック"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cs typeface="ＭＳ Ｐゴシック" charset="0"/>
              </a:rPr>
              <a:t>深度残差网络防止过拟合同时，加深网络深度，能够得到更加深层次的特征，例如回归趋势，季节特征，复杂波动特性。激活函数是可以改变的。</a:t>
            </a:r>
            <a:endParaRPr lang="en-US" altLang="zh-CN" sz="1200" b="0" i="0" kern="1200" dirty="0">
              <a:solidFill>
                <a:schemeClr val="tx1"/>
              </a:solidFill>
              <a:effectLst/>
              <a:cs typeface="ＭＳ Ｐゴシック"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cs typeface="ＭＳ Ｐゴシック" charset="0"/>
              </a:rPr>
              <a:t>常用的是短链接输出和输入（实验出来的效果好），也有其他链接方式。</a:t>
            </a:r>
            <a:endParaRPr lang="en-US" altLang="zh-CN" sz="1200" b="0" i="0" kern="1200" dirty="0">
              <a:solidFill>
                <a:schemeClr val="tx1"/>
              </a:solidFill>
              <a:effectLst/>
              <a:cs typeface="ＭＳ Ｐゴシック"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cs typeface="ＭＳ Ｐゴシック" charset="0"/>
              </a:rPr>
              <a:t>https://arxiv.org/abs/1609.03499</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cs typeface="ＭＳ Ｐゴシック" charset="0"/>
              </a:rPr>
              <a:t>https://zhuanlan.zhihu.com/p/27064536</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19</a:t>
            </a:fld>
            <a:endParaRPr lang="en-US" dirty="0"/>
          </a:p>
        </p:txBody>
      </p:sp>
    </p:spTree>
    <p:extLst>
      <p:ext uri="{BB962C8B-B14F-4D97-AF65-F5344CB8AC3E}">
        <p14:creationId xmlns:p14="http://schemas.microsoft.com/office/powerpoint/2010/main" val="334435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20</a:t>
            </a:fld>
            <a:endParaRPr lang="en-US" dirty="0"/>
          </a:p>
        </p:txBody>
      </p:sp>
    </p:spTree>
    <p:extLst>
      <p:ext uri="{BB962C8B-B14F-4D97-AF65-F5344CB8AC3E}">
        <p14:creationId xmlns:p14="http://schemas.microsoft.com/office/powerpoint/2010/main" val="2755886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21</a:t>
            </a:fld>
            <a:endParaRPr lang="en-US" dirty="0"/>
          </a:p>
        </p:txBody>
      </p:sp>
    </p:spTree>
    <p:extLst>
      <p:ext uri="{BB962C8B-B14F-4D97-AF65-F5344CB8AC3E}">
        <p14:creationId xmlns:p14="http://schemas.microsoft.com/office/powerpoint/2010/main" val="83646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a:t>
            </a:fld>
            <a:endParaRPr lang="en-US" dirty="0"/>
          </a:p>
        </p:txBody>
      </p:sp>
    </p:spTree>
    <p:extLst>
      <p:ext uri="{BB962C8B-B14F-4D97-AF65-F5344CB8AC3E}">
        <p14:creationId xmlns:p14="http://schemas.microsoft.com/office/powerpoint/2010/main" val="3043627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22</a:t>
            </a:fld>
            <a:endParaRPr lang="en-US" dirty="0"/>
          </a:p>
        </p:txBody>
      </p:sp>
    </p:spTree>
    <p:extLst>
      <p:ext uri="{BB962C8B-B14F-4D97-AF65-F5344CB8AC3E}">
        <p14:creationId xmlns:p14="http://schemas.microsoft.com/office/powerpoint/2010/main" val="1039176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23</a:t>
            </a:fld>
            <a:endParaRPr lang="en-US" dirty="0"/>
          </a:p>
        </p:txBody>
      </p:sp>
    </p:spTree>
    <p:extLst>
      <p:ext uri="{BB962C8B-B14F-4D97-AF65-F5344CB8AC3E}">
        <p14:creationId xmlns:p14="http://schemas.microsoft.com/office/powerpoint/2010/main" val="352174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24</a:t>
            </a:fld>
            <a:endParaRPr lang="en-US" dirty="0"/>
          </a:p>
        </p:txBody>
      </p:sp>
    </p:spTree>
    <p:extLst>
      <p:ext uri="{BB962C8B-B14F-4D97-AF65-F5344CB8AC3E}">
        <p14:creationId xmlns:p14="http://schemas.microsoft.com/office/powerpoint/2010/main" val="169639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25</a:t>
            </a:fld>
            <a:endParaRPr lang="en-US" dirty="0"/>
          </a:p>
        </p:txBody>
      </p:sp>
    </p:spTree>
    <p:extLst>
      <p:ext uri="{BB962C8B-B14F-4D97-AF65-F5344CB8AC3E}">
        <p14:creationId xmlns:p14="http://schemas.microsoft.com/office/powerpoint/2010/main" val="14152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26</a:t>
            </a:fld>
            <a:endParaRPr lang="en-US" dirty="0"/>
          </a:p>
        </p:txBody>
      </p:sp>
    </p:spTree>
    <p:extLst>
      <p:ext uri="{BB962C8B-B14F-4D97-AF65-F5344CB8AC3E}">
        <p14:creationId xmlns:p14="http://schemas.microsoft.com/office/powerpoint/2010/main" val="121143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27</a:t>
            </a:fld>
            <a:endParaRPr lang="en-US" dirty="0"/>
          </a:p>
        </p:txBody>
      </p:sp>
    </p:spTree>
    <p:extLst>
      <p:ext uri="{BB962C8B-B14F-4D97-AF65-F5344CB8AC3E}">
        <p14:creationId xmlns:p14="http://schemas.microsoft.com/office/powerpoint/2010/main" val="2064925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28</a:t>
            </a:fld>
            <a:endParaRPr lang="en-US" dirty="0"/>
          </a:p>
        </p:txBody>
      </p:sp>
    </p:spTree>
    <p:extLst>
      <p:ext uri="{BB962C8B-B14F-4D97-AF65-F5344CB8AC3E}">
        <p14:creationId xmlns:p14="http://schemas.microsoft.com/office/powerpoint/2010/main" val="3211310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时间序列数据是高维且复杂的数据，收到各种因素的影响，存在着各种不同复杂的趋势。</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传统时序预测常常采用</a:t>
            </a:r>
            <a:r>
              <a:rPr lang="en-US" altLang="zh-CN" sz="1200" b="0" i="0" kern="1200" dirty="0">
                <a:solidFill>
                  <a:schemeClr val="tx1"/>
                </a:solidFill>
                <a:effectLst/>
                <a:cs typeface="ＭＳ Ｐゴシック" charset="0"/>
              </a:rPr>
              <a:t>ARIMA</a:t>
            </a:r>
            <a:r>
              <a:rPr lang="zh-CN" altLang="en-US" sz="1200" b="0" i="0" kern="1200" dirty="0">
                <a:solidFill>
                  <a:schemeClr val="tx1"/>
                </a:solidFill>
                <a:effectLst/>
                <a:cs typeface="ＭＳ Ｐゴシック" charset="0"/>
              </a:rPr>
              <a:t>或者指数平滑等线性模型，对于日渐复杂的真实生成运营环境常常不能满足需求。</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a:t>
            </a:r>
            <a:r>
              <a:rPr lang="zh-CN" altLang="en-US" sz="1200" b="0" i="0" kern="1200" dirty="0">
                <a:solidFill>
                  <a:schemeClr val="tx1"/>
                </a:solidFill>
                <a:effectLst/>
                <a:cs typeface="ＭＳ Ｐゴシック" charset="0"/>
              </a:rPr>
              <a:t>深度学习在图像处理，自然语言理解和语音识别等领域取得了突破性进展，由于它强大的非线性特征表征能力使得其在时间序列预测上的分析呈现新的热点。</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29</a:t>
            </a:fld>
            <a:endParaRPr lang="en-US" dirty="0"/>
          </a:p>
        </p:txBody>
      </p:sp>
    </p:spTree>
    <p:extLst>
      <p:ext uri="{BB962C8B-B14F-4D97-AF65-F5344CB8AC3E}">
        <p14:creationId xmlns:p14="http://schemas.microsoft.com/office/powerpoint/2010/main" val="71493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30</a:t>
            </a:fld>
            <a:endParaRPr lang="en-US" dirty="0"/>
          </a:p>
        </p:txBody>
      </p:sp>
    </p:spTree>
    <p:extLst>
      <p:ext uri="{BB962C8B-B14F-4D97-AF65-F5344CB8AC3E}">
        <p14:creationId xmlns:p14="http://schemas.microsoft.com/office/powerpoint/2010/main" val="3447197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31</a:t>
            </a:fld>
            <a:endParaRPr lang="en-US" dirty="0"/>
          </a:p>
        </p:txBody>
      </p:sp>
    </p:spTree>
    <p:extLst>
      <p:ext uri="{BB962C8B-B14F-4D97-AF65-F5344CB8AC3E}">
        <p14:creationId xmlns:p14="http://schemas.microsoft.com/office/powerpoint/2010/main" val="344364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详细解释：</a:t>
            </a:r>
            <a:r>
              <a:rPr lang="en-US" altLang="zh-CN" sz="1200" b="0" i="0" kern="1200" dirty="0">
                <a:solidFill>
                  <a:schemeClr val="tx1"/>
                </a:solidFill>
                <a:effectLst/>
                <a:cs typeface="ＭＳ Ｐゴシック" charset="0"/>
              </a:rPr>
              <a:t>seq2seq-RNN</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https://www.jianshu.com/p/b9cd38804ac6</a:t>
            </a:r>
          </a:p>
          <a:p>
            <a:r>
              <a:rPr lang="en-US" altLang="zh-CN" sz="1200" b="0" i="0" kern="1200" dirty="0">
                <a:solidFill>
                  <a:schemeClr val="tx1"/>
                </a:solidFill>
                <a:effectLst/>
                <a:cs typeface="ＭＳ Ｐゴシック" charset="0"/>
              </a:rPr>
              <a:t>	     RNN:  https://blog.csdn.net/wangyangzhizhou/article/details/76278375</a:t>
            </a:r>
          </a:p>
          <a:p>
            <a:r>
              <a:rPr lang="en-US" altLang="zh-CN" sz="1200" b="0" i="0" kern="1200" dirty="0">
                <a:solidFill>
                  <a:schemeClr val="tx1"/>
                </a:solidFill>
                <a:effectLst/>
                <a:cs typeface="ＭＳ Ｐゴシック" charset="0"/>
              </a:rPr>
              <a:t>                 LSTM</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 https://blog.csdn.net/wangyangzhizhou/article/details/76651116</a:t>
            </a:r>
          </a:p>
          <a:p>
            <a:r>
              <a:rPr lang="en-US" altLang="zh-CN" sz="1200" b="0" i="0" kern="1200" dirty="0">
                <a:solidFill>
                  <a:schemeClr val="tx1"/>
                </a:solidFill>
                <a:effectLst/>
                <a:cs typeface="ＭＳ Ｐゴシック" charset="0"/>
              </a:rPr>
              <a:t>                 GRU</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https://blog.csdn.net/wangyangzhizhou/article/details/77332582</a:t>
            </a:r>
          </a:p>
          <a:p>
            <a:r>
              <a:rPr lang="en-US" altLang="zh-CN" sz="1200" b="0" i="0" kern="1200" dirty="0">
                <a:solidFill>
                  <a:schemeClr val="tx1"/>
                </a:solidFill>
                <a:effectLst/>
                <a:cs typeface="ＭＳ Ｐゴシック" charset="0"/>
              </a:rPr>
              <a:t>     </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a:t>
            </a:fld>
            <a:endParaRPr lang="en-US" dirty="0"/>
          </a:p>
        </p:txBody>
      </p:sp>
    </p:spTree>
    <p:extLst>
      <p:ext uri="{BB962C8B-B14F-4D97-AF65-F5344CB8AC3E}">
        <p14:creationId xmlns:p14="http://schemas.microsoft.com/office/powerpoint/2010/main" val="230085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32</a:t>
            </a:fld>
            <a:endParaRPr lang="en-US" dirty="0"/>
          </a:p>
        </p:txBody>
      </p:sp>
    </p:spTree>
    <p:extLst>
      <p:ext uri="{BB962C8B-B14F-4D97-AF65-F5344CB8AC3E}">
        <p14:creationId xmlns:p14="http://schemas.microsoft.com/office/powerpoint/2010/main" val="90309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33</a:t>
            </a:fld>
            <a:endParaRPr lang="en-US" dirty="0"/>
          </a:p>
        </p:txBody>
      </p:sp>
    </p:spTree>
    <p:extLst>
      <p:ext uri="{BB962C8B-B14F-4D97-AF65-F5344CB8AC3E}">
        <p14:creationId xmlns:p14="http://schemas.microsoft.com/office/powerpoint/2010/main" val="2971674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34</a:t>
            </a:fld>
            <a:endParaRPr lang="en-US" dirty="0"/>
          </a:p>
        </p:txBody>
      </p:sp>
    </p:spTree>
    <p:extLst>
      <p:ext uri="{BB962C8B-B14F-4D97-AF65-F5344CB8AC3E}">
        <p14:creationId xmlns:p14="http://schemas.microsoft.com/office/powerpoint/2010/main" val="3510204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35</a:t>
            </a:fld>
            <a:endParaRPr lang="en-US" dirty="0"/>
          </a:p>
        </p:txBody>
      </p:sp>
    </p:spTree>
    <p:extLst>
      <p:ext uri="{BB962C8B-B14F-4D97-AF65-F5344CB8AC3E}">
        <p14:creationId xmlns:p14="http://schemas.microsoft.com/office/powerpoint/2010/main" val="963984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36</a:t>
            </a:fld>
            <a:endParaRPr lang="en-US" dirty="0"/>
          </a:p>
        </p:txBody>
      </p:sp>
    </p:spTree>
    <p:extLst>
      <p:ext uri="{BB962C8B-B14F-4D97-AF65-F5344CB8AC3E}">
        <p14:creationId xmlns:p14="http://schemas.microsoft.com/office/powerpoint/2010/main" val="777859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37</a:t>
            </a:fld>
            <a:endParaRPr lang="en-US" dirty="0"/>
          </a:p>
        </p:txBody>
      </p:sp>
    </p:spTree>
    <p:extLst>
      <p:ext uri="{BB962C8B-B14F-4D97-AF65-F5344CB8AC3E}">
        <p14:creationId xmlns:p14="http://schemas.microsoft.com/office/powerpoint/2010/main" val="98474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38</a:t>
            </a:fld>
            <a:endParaRPr lang="en-US" dirty="0"/>
          </a:p>
        </p:txBody>
      </p:sp>
    </p:spTree>
    <p:extLst>
      <p:ext uri="{BB962C8B-B14F-4D97-AF65-F5344CB8AC3E}">
        <p14:creationId xmlns:p14="http://schemas.microsoft.com/office/powerpoint/2010/main" val="978010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39</a:t>
            </a:fld>
            <a:endParaRPr lang="en-US" dirty="0"/>
          </a:p>
        </p:txBody>
      </p:sp>
    </p:spTree>
    <p:extLst>
      <p:ext uri="{BB962C8B-B14F-4D97-AF65-F5344CB8AC3E}">
        <p14:creationId xmlns:p14="http://schemas.microsoft.com/office/powerpoint/2010/main" val="3151554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40</a:t>
            </a:fld>
            <a:endParaRPr lang="en-US" dirty="0"/>
          </a:p>
        </p:txBody>
      </p:sp>
    </p:spTree>
    <p:extLst>
      <p:ext uri="{BB962C8B-B14F-4D97-AF65-F5344CB8AC3E}">
        <p14:creationId xmlns:p14="http://schemas.microsoft.com/office/powerpoint/2010/main" val="1498606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41</a:t>
            </a:fld>
            <a:endParaRPr lang="en-US" dirty="0"/>
          </a:p>
        </p:txBody>
      </p:sp>
    </p:spTree>
    <p:extLst>
      <p:ext uri="{BB962C8B-B14F-4D97-AF65-F5344CB8AC3E}">
        <p14:creationId xmlns:p14="http://schemas.microsoft.com/office/powerpoint/2010/main" val="338689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详细解释：</a:t>
            </a:r>
            <a:r>
              <a:rPr lang="en-US" altLang="zh-CN" sz="1200" b="0" i="0" kern="1200" dirty="0">
                <a:solidFill>
                  <a:schemeClr val="tx1"/>
                </a:solidFill>
                <a:effectLst/>
                <a:cs typeface="ＭＳ Ｐゴシック" charset="0"/>
              </a:rPr>
              <a:t>seq2seq-RNN</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https://www.jianshu.com/p/b9cd38804ac6</a:t>
            </a:r>
          </a:p>
          <a:p>
            <a:r>
              <a:rPr lang="en-US" altLang="zh-CN" sz="1200" b="0" i="0" kern="1200" dirty="0">
                <a:solidFill>
                  <a:schemeClr val="tx1"/>
                </a:solidFill>
                <a:effectLst/>
                <a:cs typeface="ＭＳ Ｐゴシック" charset="0"/>
              </a:rPr>
              <a:t>	     RNN:  https://blog.csdn.net/wangyangzhizhou/article/details/76278375</a:t>
            </a:r>
          </a:p>
          <a:p>
            <a:r>
              <a:rPr lang="en-US" altLang="zh-CN" sz="1200" b="0" i="0" kern="1200" dirty="0">
                <a:solidFill>
                  <a:schemeClr val="tx1"/>
                </a:solidFill>
                <a:effectLst/>
                <a:cs typeface="ＭＳ Ｐゴシック" charset="0"/>
              </a:rPr>
              <a:t>                 LSTM</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 https://blog.csdn.net/wangyangzhizhou/article/details/76651116</a:t>
            </a:r>
          </a:p>
          <a:p>
            <a:r>
              <a:rPr lang="en-US" altLang="zh-CN" sz="1200" b="0" i="0" kern="1200" dirty="0">
                <a:solidFill>
                  <a:schemeClr val="tx1"/>
                </a:solidFill>
                <a:effectLst/>
                <a:cs typeface="ＭＳ Ｐゴシック" charset="0"/>
              </a:rPr>
              <a:t>                 GRU</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https://blog.csdn.net/wangyangzhizhou/article/details/77332582</a:t>
            </a:r>
          </a:p>
          <a:p>
            <a:r>
              <a:rPr lang="zh-CN" altLang="en-US" sz="1200" b="0" i="0" kern="1200" dirty="0">
                <a:solidFill>
                  <a:schemeClr val="tx1"/>
                </a:solidFill>
                <a:effectLst/>
                <a:cs typeface="ＭＳ Ｐゴシック" charset="0"/>
              </a:rPr>
              <a:t>反向传播参考看链接：</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     </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6</a:t>
            </a:fld>
            <a:endParaRPr lang="en-US" dirty="0"/>
          </a:p>
        </p:txBody>
      </p:sp>
    </p:spTree>
    <p:extLst>
      <p:ext uri="{BB962C8B-B14F-4D97-AF65-F5344CB8AC3E}">
        <p14:creationId xmlns:p14="http://schemas.microsoft.com/office/powerpoint/2010/main" val="3429283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42</a:t>
            </a:fld>
            <a:endParaRPr lang="en-US" dirty="0"/>
          </a:p>
        </p:txBody>
      </p:sp>
    </p:spTree>
    <p:extLst>
      <p:ext uri="{BB962C8B-B14F-4D97-AF65-F5344CB8AC3E}">
        <p14:creationId xmlns:p14="http://schemas.microsoft.com/office/powerpoint/2010/main" val="3172386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43</a:t>
            </a:fld>
            <a:endParaRPr lang="en-US" dirty="0"/>
          </a:p>
        </p:txBody>
      </p:sp>
    </p:spTree>
    <p:extLst>
      <p:ext uri="{BB962C8B-B14F-4D97-AF65-F5344CB8AC3E}">
        <p14:creationId xmlns:p14="http://schemas.microsoft.com/office/powerpoint/2010/main" val="2104820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44</a:t>
            </a:fld>
            <a:endParaRPr lang="en-US" dirty="0"/>
          </a:p>
        </p:txBody>
      </p:sp>
    </p:spTree>
    <p:extLst>
      <p:ext uri="{BB962C8B-B14F-4D97-AF65-F5344CB8AC3E}">
        <p14:creationId xmlns:p14="http://schemas.microsoft.com/office/powerpoint/2010/main" val="3769720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45</a:t>
            </a:fld>
            <a:endParaRPr lang="en-US" dirty="0"/>
          </a:p>
        </p:txBody>
      </p:sp>
    </p:spTree>
    <p:extLst>
      <p:ext uri="{BB962C8B-B14F-4D97-AF65-F5344CB8AC3E}">
        <p14:creationId xmlns:p14="http://schemas.microsoft.com/office/powerpoint/2010/main" val="2032306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46</a:t>
            </a:fld>
            <a:endParaRPr lang="en-US" dirty="0"/>
          </a:p>
        </p:txBody>
      </p:sp>
    </p:spTree>
    <p:extLst>
      <p:ext uri="{BB962C8B-B14F-4D97-AF65-F5344CB8AC3E}">
        <p14:creationId xmlns:p14="http://schemas.microsoft.com/office/powerpoint/2010/main" val="596166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47</a:t>
            </a:fld>
            <a:endParaRPr lang="en-US" dirty="0"/>
          </a:p>
        </p:txBody>
      </p:sp>
    </p:spTree>
    <p:extLst>
      <p:ext uri="{BB962C8B-B14F-4D97-AF65-F5344CB8AC3E}">
        <p14:creationId xmlns:p14="http://schemas.microsoft.com/office/powerpoint/2010/main" val="622201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48</a:t>
            </a:fld>
            <a:endParaRPr lang="en-US" dirty="0"/>
          </a:p>
        </p:txBody>
      </p:sp>
    </p:spTree>
    <p:extLst>
      <p:ext uri="{BB962C8B-B14F-4D97-AF65-F5344CB8AC3E}">
        <p14:creationId xmlns:p14="http://schemas.microsoft.com/office/powerpoint/2010/main" val="222177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49</a:t>
            </a:fld>
            <a:endParaRPr lang="en-US" dirty="0"/>
          </a:p>
        </p:txBody>
      </p:sp>
    </p:spTree>
    <p:extLst>
      <p:ext uri="{BB962C8B-B14F-4D97-AF65-F5344CB8AC3E}">
        <p14:creationId xmlns:p14="http://schemas.microsoft.com/office/powerpoint/2010/main" val="3076754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50</a:t>
            </a:fld>
            <a:endParaRPr lang="en-US" dirty="0"/>
          </a:p>
        </p:txBody>
      </p:sp>
    </p:spTree>
    <p:extLst>
      <p:ext uri="{BB962C8B-B14F-4D97-AF65-F5344CB8AC3E}">
        <p14:creationId xmlns:p14="http://schemas.microsoft.com/office/powerpoint/2010/main" val="1802864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51</a:t>
            </a:fld>
            <a:endParaRPr lang="en-US" dirty="0"/>
          </a:p>
        </p:txBody>
      </p:sp>
    </p:spTree>
    <p:extLst>
      <p:ext uri="{BB962C8B-B14F-4D97-AF65-F5344CB8AC3E}">
        <p14:creationId xmlns:p14="http://schemas.microsoft.com/office/powerpoint/2010/main" val="423606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详细解释：</a:t>
            </a:r>
            <a:r>
              <a:rPr lang="en-US" altLang="zh-CN" sz="1200" b="0" i="0" kern="1200" dirty="0">
                <a:solidFill>
                  <a:schemeClr val="tx1"/>
                </a:solidFill>
                <a:effectLst/>
                <a:cs typeface="ＭＳ Ｐゴシック" charset="0"/>
              </a:rPr>
              <a:t>seq2seq-RNN</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https://www.jianshu.com/p/b9cd38804ac6</a:t>
            </a:r>
          </a:p>
          <a:p>
            <a:r>
              <a:rPr lang="en-US" altLang="zh-CN" sz="1200" b="0" i="0" kern="1200" dirty="0">
                <a:solidFill>
                  <a:schemeClr val="tx1"/>
                </a:solidFill>
                <a:effectLst/>
                <a:cs typeface="ＭＳ Ｐゴシック" charset="0"/>
              </a:rPr>
              <a:t>	     RNN:  https://blog.csdn.net/wangyangzhizhou/article/details/76278375</a:t>
            </a:r>
          </a:p>
          <a:p>
            <a:r>
              <a:rPr lang="en-US" altLang="zh-CN" sz="1200" b="0" i="0" kern="1200" dirty="0">
                <a:solidFill>
                  <a:schemeClr val="tx1"/>
                </a:solidFill>
                <a:effectLst/>
                <a:cs typeface="ＭＳ Ｐゴシック" charset="0"/>
              </a:rPr>
              <a:t>                 LSTM</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 https://blog.csdn.net/wangyangzhizhou/article/details/76651116</a:t>
            </a:r>
          </a:p>
          <a:p>
            <a:r>
              <a:rPr lang="en-US" altLang="zh-CN" sz="1200" b="0" i="0" kern="1200" dirty="0">
                <a:solidFill>
                  <a:schemeClr val="tx1"/>
                </a:solidFill>
                <a:effectLst/>
                <a:cs typeface="ＭＳ Ｐゴシック" charset="0"/>
              </a:rPr>
              <a:t>                 GRU</a:t>
            </a:r>
            <a:r>
              <a:rPr lang="zh-CN" altLang="en-US" sz="1200" b="0" i="0" kern="1200" dirty="0">
                <a:solidFill>
                  <a:schemeClr val="tx1"/>
                </a:solidFill>
                <a:effectLst/>
                <a:cs typeface="ＭＳ Ｐゴシック" charset="0"/>
              </a:rPr>
              <a:t>：</a:t>
            </a:r>
            <a:r>
              <a:rPr lang="en-US" altLang="zh-CN" sz="1200" b="0" i="0" kern="1200" dirty="0">
                <a:solidFill>
                  <a:schemeClr val="tx1"/>
                </a:solidFill>
                <a:effectLst/>
                <a:cs typeface="ＭＳ Ｐゴシック" charset="0"/>
              </a:rPr>
              <a:t>https://blog.csdn.net/wangyangzhizhou/article/details/77332582</a:t>
            </a:r>
          </a:p>
          <a:p>
            <a:r>
              <a:rPr lang="zh-CN" altLang="en-US" sz="1200" b="0" i="0" kern="1200" dirty="0">
                <a:solidFill>
                  <a:schemeClr val="tx1"/>
                </a:solidFill>
                <a:effectLst/>
                <a:cs typeface="ＭＳ Ｐゴシック" charset="0"/>
              </a:rPr>
              <a:t>反向传播参考看链接：</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     </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7</a:t>
            </a:fld>
            <a:endParaRPr lang="en-US" dirty="0"/>
          </a:p>
        </p:txBody>
      </p:sp>
    </p:spTree>
    <p:extLst>
      <p:ext uri="{BB962C8B-B14F-4D97-AF65-F5344CB8AC3E}">
        <p14:creationId xmlns:p14="http://schemas.microsoft.com/office/powerpoint/2010/main" val="3615433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52</a:t>
            </a:fld>
            <a:endParaRPr lang="en-US" dirty="0"/>
          </a:p>
        </p:txBody>
      </p:sp>
    </p:spTree>
    <p:extLst>
      <p:ext uri="{BB962C8B-B14F-4D97-AF65-F5344CB8AC3E}">
        <p14:creationId xmlns:p14="http://schemas.microsoft.com/office/powerpoint/2010/main" val="3691628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ED1D7F-BB80-40C2-8958-0927148485F7}" type="slidenum">
              <a:rPr lang="en-US" smtClean="0"/>
              <a:pPr/>
              <a:t>53</a:t>
            </a:fld>
            <a:endParaRPr lang="en-US" dirty="0"/>
          </a:p>
        </p:txBody>
      </p:sp>
    </p:spTree>
    <p:extLst>
      <p:ext uri="{BB962C8B-B14F-4D97-AF65-F5344CB8AC3E}">
        <p14:creationId xmlns:p14="http://schemas.microsoft.com/office/powerpoint/2010/main" val="11980158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54</a:t>
            </a:fld>
            <a:endParaRPr lang="en-US" dirty="0"/>
          </a:p>
        </p:txBody>
      </p:sp>
    </p:spTree>
    <p:extLst>
      <p:ext uri="{BB962C8B-B14F-4D97-AF65-F5344CB8AC3E}">
        <p14:creationId xmlns:p14="http://schemas.microsoft.com/office/powerpoint/2010/main" val="4141636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55</a:t>
            </a:fld>
            <a:endParaRPr lang="en-US" dirty="0"/>
          </a:p>
        </p:txBody>
      </p:sp>
    </p:spTree>
    <p:extLst>
      <p:ext uri="{BB962C8B-B14F-4D97-AF65-F5344CB8AC3E}">
        <p14:creationId xmlns:p14="http://schemas.microsoft.com/office/powerpoint/2010/main" val="297455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而</a:t>
            </a:r>
            <a:r>
              <a:rPr lang="en-US" altLang="zh-CN" sz="1200" b="0" i="0" kern="1200" dirty="0">
                <a:solidFill>
                  <a:schemeClr val="tx1"/>
                </a:solidFill>
                <a:effectLst/>
                <a:cs typeface="ＭＳ Ｐゴシック" charset="0"/>
              </a:rPr>
              <a:t>GRU</a:t>
            </a:r>
            <a:r>
              <a:rPr lang="zh-CN" altLang="en-US" sz="1200" b="0" i="0" kern="1200" dirty="0">
                <a:solidFill>
                  <a:schemeClr val="tx1"/>
                </a:solidFill>
                <a:effectLst/>
                <a:cs typeface="ＭＳ Ｐゴシック" charset="0"/>
              </a:rPr>
              <a:t>模型如下，它只有两个门了，分别为更新门和重置门，即图中的</a:t>
            </a:r>
            <a:r>
              <a:rPr lang="en-US" altLang="zh-CN" sz="1200" b="0" i="0" u="none" strike="noStrike" kern="1200" dirty="0" err="1">
                <a:solidFill>
                  <a:schemeClr val="tx1"/>
                </a:solidFill>
                <a:effectLst/>
                <a:cs typeface="ＭＳ Ｐゴシック" charset="0"/>
              </a:rPr>
              <a:t>zt</a:t>
            </a:r>
            <a:r>
              <a:rPr lang="zh-CN" altLang="en-US" sz="1200" b="0" i="0" kern="1200" dirty="0">
                <a:solidFill>
                  <a:schemeClr val="tx1"/>
                </a:solidFill>
                <a:effectLst/>
                <a:cs typeface="ＭＳ Ｐゴシック" charset="0"/>
              </a:rPr>
              <a:t>和</a:t>
            </a:r>
            <a:r>
              <a:rPr lang="en-US" altLang="zh-CN" sz="1200" b="0" i="0" u="none" strike="noStrike" kern="1200" dirty="0" err="1">
                <a:solidFill>
                  <a:schemeClr val="tx1"/>
                </a:solidFill>
                <a:effectLst/>
                <a:cs typeface="ＭＳ Ｐゴシック" charset="0"/>
              </a:rPr>
              <a:t>rt</a:t>
            </a:r>
            <a:r>
              <a:rPr lang="zh-CN" altLang="en-US" sz="1200" b="0" i="0" kern="1200" dirty="0">
                <a:solidFill>
                  <a:schemeClr val="tx1"/>
                </a:solidFill>
                <a:effectLst/>
                <a:cs typeface="ＭＳ Ｐゴシック" charset="0"/>
              </a:rPr>
              <a:t>。</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更新门用于控制前一时刻的状态信息被带入到当前状态中的程度，更新门的值越大说明前一时刻的状态信息带入越多。</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重置门用于控制忽略前一时刻的状态信息的程度，重置门的值越小说明忽略得越多。</a:t>
            </a:r>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8</a:t>
            </a:fld>
            <a:endParaRPr lang="en-US" dirty="0"/>
          </a:p>
        </p:txBody>
      </p:sp>
    </p:spTree>
    <p:extLst>
      <p:ext uri="{BB962C8B-B14F-4D97-AF65-F5344CB8AC3E}">
        <p14:creationId xmlns:p14="http://schemas.microsoft.com/office/powerpoint/2010/main" val="179956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cs typeface="ＭＳ Ｐゴシック" charset="0"/>
              </a:rPr>
              <a:t>1.Seq2Seq</a:t>
            </a:r>
            <a:r>
              <a:rPr lang="zh-CN" altLang="en-US" sz="1200" b="0" i="0" kern="1200" dirty="0">
                <a:solidFill>
                  <a:schemeClr val="tx1"/>
                </a:solidFill>
                <a:effectLst/>
                <a:cs typeface="ＭＳ Ｐゴシック" charset="0"/>
              </a:rPr>
              <a:t>模型是</a:t>
            </a:r>
            <a:r>
              <a:rPr lang="en-US" altLang="zh-CN" sz="1200" b="0" i="0" kern="1200" dirty="0">
                <a:solidFill>
                  <a:schemeClr val="tx1"/>
                </a:solidFill>
                <a:effectLst/>
                <a:cs typeface="ＭＳ Ｐゴシック" charset="0"/>
              </a:rPr>
              <a:t>2014</a:t>
            </a:r>
            <a:r>
              <a:rPr lang="zh-CN" altLang="en-US" sz="1200" b="0" i="0" kern="1200" dirty="0">
                <a:solidFill>
                  <a:schemeClr val="tx1"/>
                </a:solidFill>
                <a:effectLst/>
                <a:cs typeface="ＭＳ Ｐゴシック" charset="0"/>
              </a:rPr>
              <a:t>年提出的</a:t>
            </a:r>
            <a:r>
              <a:rPr lang="en-US" altLang="zh-CN" sz="1200" b="0" i="0" kern="1200" dirty="0">
                <a:solidFill>
                  <a:schemeClr val="tx1"/>
                </a:solidFill>
                <a:effectLst/>
                <a:cs typeface="ＭＳ Ｐゴシック" charset="0"/>
              </a:rPr>
              <a:t>RNN</a:t>
            </a:r>
            <a:r>
              <a:rPr lang="zh-CN" altLang="en-US" sz="1200" b="0" i="0" kern="1200" dirty="0">
                <a:solidFill>
                  <a:schemeClr val="tx1"/>
                </a:solidFill>
                <a:effectLst/>
                <a:cs typeface="ＭＳ Ｐゴシック" charset="0"/>
              </a:rPr>
              <a:t>网络的最重要的一个变种，叫做序列到序列的过程，是一种典型的编码</a:t>
            </a:r>
            <a:r>
              <a:rPr lang="en-US" altLang="zh-CN" sz="1200" b="0" i="0" kern="1200" dirty="0">
                <a:solidFill>
                  <a:schemeClr val="tx1"/>
                </a:solidFill>
                <a:effectLst/>
                <a:cs typeface="ＭＳ Ｐゴシック" charset="0"/>
              </a:rPr>
              <a:t>-</a:t>
            </a:r>
            <a:r>
              <a:rPr lang="zh-CN" altLang="en-US" sz="1200" b="0" i="0" kern="1200" dirty="0">
                <a:solidFill>
                  <a:schemeClr val="tx1"/>
                </a:solidFill>
                <a:effectLst/>
                <a:cs typeface="ＭＳ Ｐゴシック" charset="0"/>
              </a:rPr>
              <a:t>解码结构，</a:t>
            </a:r>
            <a:endParaRPr lang="en-US" altLang="zh-CN" sz="1200" b="0" i="0" kern="1200" dirty="0">
              <a:solidFill>
                <a:schemeClr val="tx1"/>
              </a:solidFill>
              <a:effectLst/>
              <a:cs typeface="ＭＳ Ｐゴシック" charset="0"/>
            </a:endParaRPr>
          </a:p>
          <a:p>
            <a:r>
              <a:rPr lang="zh-CN" altLang="en-US" sz="1200" b="0" i="0" kern="1200" dirty="0">
                <a:solidFill>
                  <a:schemeClr val="tx1"/>
                </a:solidFill>
                <a:effectLst/>
                <a:cs typeface="ＭＳ Ｐゴシック" charset="0"/>
              </a:rPr>
              <a:t>常用于机器翻译，聊天机器人和图像文字生成情景。</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因为经典的</a:t>
            </a:r>
            <a:r>
              <a:rPr lang="en-US" altLang="zh-CN" sz="1200" b="0" i="0" kern="1200" dirty="0" err="1">
                <a:solidFill>
                  <a:schemeClr val="tx1"/>
                </a:solidFill>
                <a:effectLst/>
                <a:cs typeface="ＭＳ Ｐゴシック" charset="0"/>
              </a:rPr>
              <a:t>rnn</a:t>
            </a:r>
            <a:r>
              <a:rPr lang="zh-CN" altLang="en-US" sz="1200" b="0" i="0" kern="1200" dirty="0">
                <a:solidFill>
                  <a:schemeClr val="tx1"/>
                </a:solidFill>
                <a:effectLst/>
                <a:cs typeface="ＭＳ Ｐゴシック" charset="0"/>
              </a:rPr>
              <a:t>模型固定了输入序列和输出序列的大小，所以在序列到序列的任务中使用受限制。</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3.seq2seq</a:t>
            </a:r>
            <a:r>
              <a:rPr lang="zh-CN" altLang="en-US" sz="1200" b="0" i="0" kern="1200" dirty="0">
                <a:solidFill>
                  <a:schemeClr val="tx1"/>
                </a:solidFill>
                <a:effectLst/>
                <a:cs typeface="ＭＳ Ｐゴシック" charset="0"/>
              </a:rPr>
              <a:t>在</a:t>
            </a:r>
            <a:r>
              <a:rPr lang="en-US" altLang="zh-CN" sz="1200" b="0" i="0" kern="1200" dirty="0">
                <a:solidFill>
                  <a:schemeClr val="tx1"/>
                </a:solidFill>
                <a:effectLst/>
                <a:cs typeface="ＭＳ Ｐゴシック" charset="0"/>
              </a:rPr>
              <a:t>encoder</a:t>
            </a:r>
            <a:r>
              <a:rPr lang="zh-CN" altLang="en-US" sz="1200" b="0" i="0" kern="1200" dirty="0">
                <a:solidFill>
                  <a:schemeClr val="tx1"/>
                </a:solidFill>
                <a:effectLst/>
                <a:cs typeface="ＭＳ Ｐゴシック" charset="0"/>
              </a:rPr>
              <a:t>阶段将序列信息进行编码压缩，将其压缩到语义编码向量</a:t>
            </a:r>
            <a:r>
              <a:rPr lang="en-US" altLang="zh-CN" sz="1200" b="0" i="0" kern="1200" dirty="0">
                <a:solidFill>
                  <a:schemeClr val="tx1"/>
                </a:solidFill>
                <a:effectLst/>
                <a:cs typeface="ＭＳ Ｐゴシック" charset="0"/>
              </a:rPr>
              <a:t>c</a:t>
            </a:r>
            <a:r>
              <a:rPr lang="zh-CN" altLang="en-US" sz="1200" b="0" i="0" kern="1200" dirty="0">
                <a:solidFill>
                  <a:schemeClr val="tx1"/>
                </a:solidFill>
                <a:effectLst/>
                <a:cs typeface="ＭＳ Ｐゴシック" charset="0"/>
              </a:rPr>
              <a:t>中，后面用解码器进行信息解码并输出。</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2.</a:t>
            </a:r>
            <a:r>
              <a:rPr lang="zh-CN" altLang="en-US" sz="1200" b="0" i="0" kern="1200" dirty="0">
                <a:solidFill>
                  <a:schemeClr val="tx1"/>
                </a:solidFill>
                <a:effectLst/>
                <a:cs typeface="ＭＳ Ｐゴシック" charset="0"/>
              </a:rPr>
              <a:t>下面是他的三种应用场景。</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9</a:t>
            </a:fld>
            <a:endParaRPr lang="en-US" dirty="0"/>
          </a:p>
        </p:txBody>
      </p:sp>
    </p:spTree>
    <p:extLst>
      <p:ext uri="{BB962C8B-B14F-4D97-AF65-F5344CB8AC3E}">
        <p14:creationId xmlns:p14="http://schemas.microsoft.com/office/powerpoint/2010/main" val="2037227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由于</a:t>
            </a:r>
            <a:r>
              <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encoder-decoder</a:t>
            </a:r>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模型在编码和解码阶段始终由一个不变的语义向量</a:t>
            </a:r>
            <a:r>
              <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C</a:t>
            </a:r>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来联系着，</a:t>
            </a:r>
            <a:endPar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endParaRPr>
          </a:p>
          <a:p>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编码器要将整个序列的信息压缩进一个固定长度的向量中去。</a:t>
            </a:r>
            <a:endPar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endParaRPr>
          </a:p>
          <a:p>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这造成了 （</a:t>
            </a:r>
            <a:r>
              <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1</a:t>
            </a:r>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）语义向量无法完全表示整个序列的信息，（</a:t>
            </a:r>
            <a:r>
              <a:rPr lang="en-US" altLang="zh-CN"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2</a:t>
            </a:r>
            <a:r>
              <a:rPr lang="zh-CN" altLang="en-US" sz="1200" b="0" i="0" kern="1200" dirty="0">
                <a:solidFill>
                  <a:schemeClr val="tx1"/>
                </a:solidFill>
                <a:effectLst/>
                <a:latin typeface="Arial" panose="020B0604020202020204" pitchFamily="34" charset="0"/>
                <a:ea typeface="MS Gothic" panose="020B0609070205080204" pitchFamily="49" charset="-128"/>
                <a:cs typeface="MS Gothic" panose="020B0609070205080204" pitchFamily="49" charset="-128"/>
              </a:rPr>
              <a:t>）最开始输入的序列容易被后输入的序列给覆盖掉，会丢失许多细节信息。在长序列上表现的尤为明显。</a:t>
            </a:r>
            <a:endParaRPr lang="en-US" altLang="zh-CN" sz="1200" b="0" i="0" kern="1200" dirty="0">
              <a:solidFill>
                <a:schemeClr val="tx1"/>
              </a:solidFill>
              <a:effectLst/>
              <a:cs typeface="ＭＳ Ｐゴシック" charset="0"/>
            </a:endParaRPr>
          </a:p>
          <a:p>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1.</a:t>
            </a:r>
            <a:r>
              <a:rPr lang="zh-CN" altLang="en-US" sz="1200" b="0" i="0" kern="1200" dirty="0">
                <a:solidFill>
                  <a:schemeClr val="tx1"/>
                </a:solidFill>
                <a:effectLst/>
                <a:cs typeface="ＭＳ Ｐゴシック" charset="0"/>
              </a:rPr>
              <a:t>解码阶段，每个状态都考虑了编码的语义信息</a:t>
            </a:r>
            <a:r>
              <a:rPr lang="en-US" altLang="zh-CN" sz="1200" b="0" i="0" kern="1200" dirty="0">
                <a:solidFill>
                  <a:schemeClr val="tx1"/>
                </a:solidFill>
                <a:effectLst/>
                <a:cs typeface="ＭＳ Ｐゴシック" charset="0"/>
              </a:rPr>
              <a:t>,</a:t>
            </a:r>
            <a:r>
              <a:rPr lang="zh-CN" altLang="en-US" sz="1200" b="0" i="0" kern="1200" dirty="0">
                <a:solidFill>
                  <a:schemeClr val="tx1"/>
                </a:solidFill>
                <a:effectLst/>
                <a:cs typeface="ＭＳ Ｐゴシック" charset="0"/>
              </a:rPr>
              <a:t>而且赋予了不同的权重。</a:t>
            </a:r>
            <a:endParaRPr lang="en-US" altLang="zh-CN" sz="1200" b="0" i="0" kern="1200" dirty="0">
              <a:solidFill>
                <a:schemeClr val="tx1"/>
              </a:solidFill>
              <a:effectLst/>
              <a:cs typeface="ＭＳ Ｐゴシック" charset="0"/>
            </a:endParaRPr>
          </a:p>
          <a:p>
            <a:r>
              <a:rPr lang="en-US" altLang="zh-CN" sz="1200" b="0" i="0" kern="1200" dirty="0">
                <a:solidFill>
                  <a:schemeClr val="tx1"/>
                </a:solidFill>
                <a:effectLst/>
                <a:cs typeface="ＭＳ Ｐゴシック" charset="0"/>
              </a:rPr>
              <a:t>Decoder </a:t>
            </a:r>
            <a:r>
              <a:rPr lang="zh-CN" altLang="en-US" sz="1200" b="0" i="0" kern="1200" dirty="0">
                <a:solidFill>
                  <a:schemeClr val="tx1"/>
                </a:solidFill>
                <a:effectLst/>
                <a:cs typeface="ＭＳ Ｐゴシック" charset="0"/>
              </a:rPr>
              <a:t>预测第 </a:t>
            </a:r>
            <a:r>
              <a:rPr lang="en-US" altLang="zh-CN" sz="1200" b="0" i="0" kern="1200" dirty="0">
                <a:solidFill>
                  <a:schemeClr val="tx1"/>
                </a:solidFill>
                <a:effectLst/>
                <a:cs typeface="ＭＳ Ｐゴシック" charset="0"/>
              </a:rPr>
              <a:t>t </a:t>
            </a:r>
            <a:r>
              <a:rPr lang="zh-CN" altLang="en-US" sz="1200" b="0" i="0" kern="1200" dirty="0">
                <a:solidFill>
                  <a:schemeClr val="tx1"/>
                </a:solidFill>
                <a:effectLst/>
                <a:cs typeface="ＭＳ Ｐゴシック" charset="0"/>
              </a:rPr>
              <a:t>个 </a:t>
            </a:r>
            <a:r>
              <a:rPr lang="en-US" altLang="zh-CN" sz="1200" b="0" i="0" kern="1200" dirty="0" err="1">
                <a:solidFill>
                  <a:schemeClr val="tx1"/>
                </a:solidFill>
                <a:effectLst/>
                <a:cs typeface="ＭＳ Ｐゴシック" charset="0"/>
              </a:rPr>
              <a:t>timestep</a:t>
            </a:r>
            <a:r>
              <a:rPr lang="en-US" altLang="zh-CN" sz="1200" b="0" i="0" kern="1200" dirty="0">
                <a:solidFill>
                  <a:schemeClr val="tx1"/>
                </a:solidFill>
                <a:effectLst/>
                <a:cs typeface="ＭＳ Ｐゴシック" charset="0"/>
              </a:rPr>
              <a:t> </a:t>
            </a:r>
            <a:r>
              <a:rPr lang="zh-CN" altLang="en-US" sz="1200" b="0" i="0" kern="1200" dirty="0">
                <a:solidFill>
                  <a:schemeClr val="tx1"/>
                </a:solidFill>
                <a:effectLst/>
                <a:cs typeface="ＭＳ Ｐゴシック" charset="0"/>
              </a:rPr>
              <a:t>的输出时可以表示为： </a:t>
            </a:r>
            <a:r>
              <a:rPr lang="en-US" altLang="zh-CN" sz="1200" b="0" i="0" kern="1200" dirty="0">
                <a:solidFill>
                  <a:schemeClr val="tx1"/>
                </a:solidFill>
                <a:effectLst/>
                <a:cs typeface="ＭＳ Ｐゴシック" charset="0"/>
              </a:rPr>
              <a:t>p(</a:t>
            </a:r>
            <a:r>
              <a:rPr lang="en-US" altLang="zh-CN" sz="1200" b="0" i="0" kern="1200" dirty="0" err="1">
                <a:solidFill>
                  <a:schemeClr val="tx1"/>
                </a:solidFill>
                <a:effectLst/>
                <a:cs typeface="ＭＳ Ｐゴシック" charset="0"/>
              </a:rPr>
              <a:t>yt</a:t>
            </a:r>
            <a:r>
              <a:rPr lang="en-US" altLang="zh-CN" sz="1200" b="0" i="0" kern="1200" dirty="0">
                <a:solidFill>
                  <a:schemeClr val="tx1"/>
                </a:solidFill>
                <a:effectLst/>
                <a:cs typeface="ＭＳ Ｐゴシック" charset="0"/>
              </a:rPr>
              <a:t>)=f(ht,yt−1,c)</a:t>
            </a:r>
          </a:p>
          <a:p>
            <a:r>
              <a:rPr lang="en-US" altLang="zh-CN" sz="1200" b="0" i="0" kern="1200" dirty="0">
                <a:solidFill>
                  <a:schemeClr val="tx1"/>
                </a:solidFill>
                <a:effectLst/>
                <a:cs typeface="ＭＳ Ｐゴシック" charset="0"/>
              </a:rPr>
              <a:t>https://zhuanlan.zhihu.com/p/40920384</a:t>
            </a: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10</a:t>
            </a:fld>
            <a:endParaRPr lang="en-US" dirty="0"/>
          </a:p>
        </p:txBody>
      </p:sp>
    </p:spTree>
    <p:extLst>
      <p:ext uri="{BB962C8B-B14F-4D97-AF65-F5344CB8AC3E}">
        <p14:creationId xmlns:p14="http://schemas.microsoft.com/office/powerpoint/2010/main" val="153901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cs typeface="ＭＳ Ｐゴシック" charset="0"/>
              </a:rPr>
              <a:t>机器对话场景</a:t>
            </a:r>
            <a:endParaRPr lang="en-US" altLang="zh-CN" sz="1200" b="0" i="0" kern="1200" dirty="0">
              <a:solidFill>
                <a:schemeClr val="tx1"/>
              </a:solidFill>
              <a:effectLst/>
              <a:cs typeface="ＭＳ Ｐゴシック" charset="0"/>
            </a:endParaRPr>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11</a:t>
            </a:fld>
            <a:endParaRPr lang="en-US" dirty="0"/>
          </a:p>
        </p:txBody>
      </p:sp>
    </p:spTree>
    <p:extLst>
      <p:ext uri="{BB962C8B-B14F-4D97-AF65-F5344CB8AC3E}">
        <p14:creationId xmlns:p14="http://schemas.microsoft.com/office/powerpoint/2010/main" val="1116434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op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sp>
        <p:nvSpPr>
          <p:cNvPr id="3" name="Subtitle 2"/>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131980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69846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528660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6570133" y="387011"/>
            <a:ext cx="1995122"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lt1"/>
                </a:solidFill>
                <a:effectLst/>
                <a:latin typeface="Arial" panose="020B0604020202020204" pitchFamily="34" charset="0"/>
                <a:ea typeface="+mn-ea"/>
                <a:cs typeface="+mn-cs"/>
              </a:rPr>
              <a:t>Endpoint threats detected and blocked globally in 2018 by Trend Micro. </a:t>
            </a:r>
            <a:r>
              <a:rPr lang="en-CA" sz="700" b="1" i="0" kern="1200" dirty="0">
                <a:solidFill>
                  <a:schemeClr val="lt1"/>
                </a:solidFill>
                <a:effectLst/>
                <a:latin typeface="Arial" panose="020B0604020202020204" pitchFamily="34" charset="0"/>
                <a:ea typeface="+mn-ea"/>
                <a:cs typeface="+mn-cs"/>
              </a:rPr>
              <a:t>Created with real data by artist </a:t>
            </a:r>
            <a:r>
              <a:rPr lang="en-CA" sz="700" b="1" i="0" kern="1200" dirty="0">
                <a:solidFill>
                  <a:srgbClr val="CC0000"/>
                </a:solidFill>
                <a:effectLst/>
                <a:latin typeface="Arial" panose="020B0604020202020204" pitchFamily="34" charset="0"/>
                <a:ea typeface="+mn-ea"/>
                <a:cs typeface="+mn-cs"/>
              </a:rPr>
              <a:t>Stefanie </a:t>
            </a:r>
            <a:r>
              <a:rPr lang="en-CA" sz="700" b="1" i="0" kern="1200" dirty="0" err="1">
                <a:solidFill>
                  <a:srgbClr val="CC0000"/>
                </a:solidFill>
                <a:effectLst/>
                <a:latin typeface="Arial" panose="020B0604020202020204" pitchFamily="34" charset="0"/>
                <a:ea typeface="+mn-ea"/>
                <a:cs typeface="+mn-cs"/>
              </a:rPr>
              <a:t>Posavec</a:t>
            </a:r>
            <a:r>
              <a:rPr lang="en-CA" sz="700" b="1" i="0" kern="1200" dirty="0">
                <a:solidFill>
                  <a:schemeClr val="lt1"/>
                </a:solidFill>
                <a:effectLst/>
                <a:latin typeface="Arial" panose="020B0604020202020204" pitchFamily="34" charset="0"/>
                <a:ea typeface="+mn-ea"/>
                <a:cs typeface="+mn-cs"/>
              </a:rPr>
              <a:t>.</a:t>
            </a:r>
            <a:r>
              <a:rPr lang="en-CA" sz="700" b="1" i="0" dirty="0">
                <a:effectLst/>
                <a:latin typeface="Arial" panose="020B0604020202020204" pitchFamily="34" charset="0"/>
              </a:rPr>
              <a:t> </a:t>
            </a:r>
            <a:endParaRPr lang="en-US" sz="700" b="1" i="0" dirty="0">
              <a:solidFill>
                <a:srgbClr val="CC0000"/>
              </a:solidFill>
              <a:latin typeface="Arial" panose="020B0604020202020204" pitchFamily="34" charset="0"/>
            </a:endParaRP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58020" cy="457200"/>
          </a:xfrm>
          <a:prstGeom prst="rect">
            <a:avLst/>
          </a:prstGeom>
        </p:spPr>
      </p:pic>
    </p:spTree>
    <p:extLst>
      <p:ext uri="{BB962C8B-B14F-4D97-AF65-F5344CB8AC3E}">
        <p14:creationId xmlns:p14="http://schemas.microsoft.com/office/powerpoint/2010/main" val="207440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op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B616E752-BDE2-F24D-B879-1033A5B07D56}"/>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41814826-9F11-1745-9023-A87B5D71D51F}"/>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987161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op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D8D44-3A5E-5948-9510-DB4F2627D9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F37FD53E-98B8-614C-8112-2596688EA2BD}"/>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686642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Title Only - op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82407-6067-BD41-BF0B-B97000369B8E}"/>
              </a:ext>
            </a:extLst>
          </p:cNvPr>
          <p:cNvPicPr>
            <a:picLocks noChangeAspect="1"/>
          </p:cNvPicPr>
          <p:nvPr userDrawn="1"/>
        </p:nvPicPr>
        <p:blipFill>
          <a:blip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667CC846-185E-DD40-97EC-6ADD45FFE357}"/>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52547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itle and Bullets - op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566858-9B1D-2848-A31D-827F0ED59A43}"/>
              </a:ext>
            </a:extLst>
          </p:cNvPr>
          <p:cNvPicPr>
            <a:picLocks noChangeAspect="1"/>
          </p:cNvPicPr>
          <p:nvPr userDrawn="1"/>
        </p:nvPicPr>
        <p:blipFill>
          <a:blip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519901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ext - Blank - op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60E120-A24F-5B40-AACB-118B8C52C34F}"/>
              </a:ext>
            </a:extLst>
          </p:cNvPr>
          <p:cNvPicPr>
            <a:picLocks noChangeAspect="1"/>
          </p:cNvPicPr>
          <p:nvPr userDrawn="1"/>
        </p:nvPicPr>
        <p:blipFill>
          <a:blip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2" name="Straight Arrow Connector 11">
            <a:extLst>
              <a:ext uri="{FF2B5EF4-FFF2-40B4-BE49-F238E27FC236}">
                <a16:creationId xmlns:a16="http://schemas.microsoft.com/office/drawing/2014/main" id="{969DD7DA-FF24-6441-8980-6DFBD67D66A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1D0F09-30C1-8349-A6C3-DF586CAC5C99}"/>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4" name="TextBox 13">
            <a:extLst>
              <a:ext uri="{FF2B5EF4-FFF2-40B4-BE49-F238E27FC236}">
                <a16:creationId xmlns:a16="http://schemas.microsoft.com/office/drawing/2014/main" id="{BC238C3E-8DBB-C146-A20E-E825C2241FB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562786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he Art Of Cybersecurity - op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953C-616A-394A-B5B4-51B3F6279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CC4559-126B-A742-9580-602436417B08}"/>
              </a:ext>
            </a:extLst>
          </p:cNvPr>
          <p:cNvSpPr/>
          <p:nvPr userDrawn="1"/>
        </p:nvSpPr>
        <p:spPr>
          <a:xfrm>
            <a:off x="0" y="0"/>
            <a:ext cx="9144000" cy="5143500"/>
          </a:xfrm>
          <a:prstGeom prst="rect">
            <a:avLst/>
          </a:prstGeom>
          <a:solidFill>
            <a:schemeClr val="tx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Rounded Rectangle 5">
            <a:extLst>
              <a:ext uri="{FF2B5EF4-FFF2-40B4-BE49-F238E27FC236}">
                <a16:creationId xmlns:a16="http://schemas.microsoft.com/office/drawing/2014/main" id="{19E51689-D314-AD42-858D-B4C36B76E3BA}"/>
              </a:ext>
            </a:extLst>
          </p:cNvPr>
          <p:cNvSpPr/>
          <p:nvPr userDrawn="1"/>
        </p:nvSpPr>
        <p:spPr>
          <a:xfrm>
            <a:off x="6629400" y="4167333"/>
            <a:ext cx="1874520"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tx1">
                    <a:lumMod val="50000"/>
                  </a:schemeClr>
                </a:solidFill>
                <a:effectLst/>
                <a:latin typeface="Arial" panose="020B0604020202020204" pitchFamily="34" charset="0"/>
                <a:ea typeface="+mn-ea"/>
                <a:cs typeface="+mn-cs"/>
              </a:rPr>
              <a:t>Threats detected and blocked globally by </a:t>
            </a:r>
            <a:br>
              <a:rPr lang="en-CA" sz="700" i="0" kern="1200" dirty="0">
                <a:solidFill>
                  <a:schemeClr val="tx1">
                    <a:lumMod val="50000"/>
                  </a:schemeClr>
                </a:solidFill>
                <a:effectLst/>
                <a:latin typeface="Arial" panose="020B0604020202020204" pitchFamily="34" charset="0"/>
                <a:ea typeface="+mn-ea"/>
                <a:cs typeface="+mn-cs"/>
              </a:rPr>
            </a:br>
            <a:r>
              <a:rPr lang="en-CA" sz="700" i="0" kern="1200" dirty="0">
                <a:solidFill>
                  <a:schemeClr val="tx1">
                    <a:lumMod val="50000"/>
                  </a:schemeClr>
                </a:solidFill>
                <a:effectLst/>
                <a:latin typeface="Arial" panose="020B0604020202020204" pitchFamily="34" charset="0"/>
                <a:ea typeface="+mn-ea"/>
                <a:cs typeface="+mn-cs"/>
              </a:rPr>
              <a:t>Trend Micro in 2018. </a:t>
            </a:r>
            <a:r>
              <a:rPr lang="en-CA" sz="700" b="1" i="0" kern="1200" dirty="0">
                <a:solidFill>
                  <a:schemeClr val="tx1">
                    <a:lumMod val="50000"/>
                  </a:schemeClr>
                </a:solidFill>
                <a:effectLst/>
                <a:latin typeface="Arial" panose="020B0604020202020204" pitchFamily="34" charset="0"/>
                <a:ea typeface="+mn-ea"/>
                <a:cs typeface="+mn-cs"/>
              </a:rPr>
              <a:t>Created with real data </a:t>
            </a:r>
            <a:br>
              <a:rPr lang="en-CA" sz="700" b="1" i="0" kern="1200" dirty="0">
                <a:solidFill>
                  <a:schemeClr val="tx1">
                    <a:lumMod val="50000"/>
                  </a:schemeClr>
                </a:solidFill>
                <a:effectLst/>
                <a:latin typeface="Arial" panose="020B0604020202020204" pitchFamily="34" charset="0"/>
                <a:ea typeface="+mn-ea"/>
                <a:cs typeface="+mn-cs"/>
              </a:rPr>
            </a:br>
            <a:r>
              <a:rPr lang="en-CA" sz="700" b="1" i="0" kern="1200" dirty="0">
                <a:solidFill>
                  <a:schemeClr val="tx1">
                    <a:lumMod val="50000"/>
                  </a:schemeClr>
                </a:solidFill>
                <a:effectLst/>
                <a:latin typeface="Arial" panose="020B0604020202020204" pitchFamily="34" charset="0"/>
                <a:ea typeface="+mn-ea"/>
                <a:cs typeface="+mn-cs"/>
              </a:rPr>
              <a:t>by artist </a:t>
            </a:r>
            <a:r>
              <a:rPr lang="en-CA" sz="700" b="1" i="0" kern="1200" dirty="0">
                <a:solidFill>
                  <a:srgbClr val="CC0000"/>
                </a:solidFill>
                <a:effectLst/>
                <a:latin typeface="Arial" panose="020B0604020202020204" pitchFamily="34" charset="0"/>
                <a:ea typeface="+mn-ea"/>
                <a:cs typeface="+mn-cs"/>
              </a:rPr>
              <a:t>Daniel Beauchamp</a:t>
            </a:r>
            <a:r>
              <a:rPr lang="en-CA" sz="700" b="1" i="0" kern="1200" dirty="0">
                <a:solidFill>
                  <a:schemeClr val="tx1">
                    <a:lumMod val="50000"/>
                  </a:schemeClr>
                </a:solidFill>
                <a:effectLst/>
                <a:latin typeface="Arial" panose="020B0604020202020204" pitchFamily="34" charset="0"/>
                <a:ea typeface="+mn-ea"/>
                <a:cs typeface="+mn-cs"/>
              </a:rPr>
              <a:t>.</a:t>
            </a:r>
            <a:endParaRPr lang="en-US" sz="700" b="1" i="0" dirty="0">
              <a:solidFill>
                <a:schemeClr val="tx1">
                  <a:lumMod val="50000"/>
                </a:schemeClr>
              </a:solidFill>
              <a:latin typeface="Arial" panose="020B0604020202020204" pitchFamily="34" charset="0"/>
            </a:endParaRPr>
          </a:p>
        </p:txBody>
      </p:sp>
      <p:pic>
        <p:nvPicPr>
          <p:cNvPr id="7" name="Picture 6">
            <a:extLst>
              <a:ext uri="{FF2B5EF4-FFF2-40B4-BE49-F238E27FC236}">
                <a16:creationId xmlns:a16="http://schemas.microsoft.com/office/drawing/2014/main" id="{86F63972-3065-AA4B-B1AF-E7C83173BD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1118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4">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B616E752-BDE2-F24D-B879-1033A5B07D56}"/>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41814826-9F11-1745-9023-A87B5D71D51F}"/>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74751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op1">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379BE21-9EA4-E646-A5B5-BE957AFDD6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0" y="0"/>
            <a:ext cx="9144000" cy="5143500"/>
          </a:xfrm>
          <a:prstGeom prst="rect">
            <a:avLst/>
          </a:prstGeom>
        </p:spPr>
      </p:pic>
      <p:cxnSp>
        <p:nvCxnSpPr>
          <p:cNvPr id="17" name="Straight Arrow Connector 16">
            <a:extLst>
              <a:ext uri="{FF2B5EF4-FFF2-40B4-BE49-F238E27FC236}">
                <a16:creationId xmlns:a16="http://schemas.microsoft.com/office/drawing/2014/main" id="{AF288AA2-11C6-464D-AD98-4D512699067E}"/>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4588767-4A64-4441-A0FA-674F8473D76F}"/>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22" name="TextBox 21">
            <a:extLst>
              <a:ext uri="{FF2B5EF4-FFF2-40B4-BE49-F238E27FC236}">
                <a16:creationId xmlns:a16="http://schemas.microsoft.com/office/drawing/2014/main" id="{9C35B1ED-20A2-6144-8F6D-CE97EB647C9A}"/>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27" name="Title 1">
            <a:extLst>
              <a:ext uri="{FF2B5EF4-FFF2-40B4-BE49-F238E27FC236}">
                <a16:creationId xmlns:a16="http://schemas.microsoft.com/office/drawing/2014/main" id="{8EF2077A-3B4C-B040-8D17-88E5FB246BAA}"/>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93037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 op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D8D44-3A5E-5948-9510-DB4F2627D9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F37FD53E-98B8-614C-8112-2596688EA2BD}"/>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397110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Title Only - op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82407-6067-BD41-BF0B-B97000369B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667CC846-185E-DD40-97EC-6ADD45FFE357}"/>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83603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Title and Bullets - op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CFA286-6F9F-054D-B115-783F63E135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853918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xt - Blank - op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8B7D1-ECC5-0140-9ACC-52A59A2CB7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2" name="Straight Arrow Connector 11">
            <a:extLst>
              <a:ext uri="{FF2B5EF4-FFF2-40B4-BE49-F238E27FC236}">
                <a16:creationId xmlns:a16="http://schemas.microsoft.com/office/drawing/2014/main" id="{969DD7DA-FF24-6441-8980-6DFBD67D66A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1D0F09-30C1-8349-A6C3-DF586CAC5C99}"/>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4" name="TextBox 13">
            <a:extLst>
              <a:ext uri="{FF2B5EF4-FFF2-40B4-BE49-F238E27FC236}">
                <a16:creationId xmlns:a16="http://schemas.microsoft.com/office/drawing/2014/main" id="{BC238C3E-8DBB-C146-A20E-E825C2241FB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254080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he Art Of Cybersecurity - op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953C-616A-394A-B5B4-51B3F6279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CC4559-126B-A742-9580-602436417B08}"/>
              </a:ext>
            </a:extLst>
          </p:cNvPr>
          <p:cNvSpPr/>
          <p:nvPr userDrawn="1"/>
        </p:nvSpPr>
        <p:spPr>
          <a:xfrm>
            <a:off x="0" y="0"/>
            <a:ext cx="9144000" cy="5143500"/>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Rounded Rectangle 5">
            <a:extLst>
              <a:ext uri="{FF2B5EF4-FFF2-40B4-BE49-F238E27FC236}">
                <a16:creationId xmlns:a16="http://schemas.microsoft.com/office/drawing/2014/main" id="{19E51689-D314-AD42-858D-B4C36B76E3BA}"/>
              </a:ext>
            </a:extLst>
          </p:cNvPr>
          <p:cNvSpPr/>
          <p:nvPr userDrawn="1"/>
        </p:nvSpPr>
        <p:spPr>
          <a:xfrm>
            <a:off x="457200" y="4167333"/>
            <a:ext cx="2353733"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tx1">
                    <a:lumMod val="50000"/>
                  </a:schemeClr>
                </a:solidFill>
                <a:effectLst/>
                <a:latin typeface="Arial" panose="020B0604020202020204" pitchFamily="34" charset="0"/>
                <a:ea typeface="+mn-ea"/>
                <a:cs typeface="+mn-cs"/>
              </a:rPr>
              <a:t>Automated hybrid cloud workload protection via calls to Trend Micro APIs. </a:t>
            </a:r>
            <a:r>
              <a:rPr lang="en-CA" sz="700" b="1" i="0" kern="1200" dirty="0">
                <a:solidFill>
                  <a:schemeClr val="tx1">
                    <a:lumMod val="50000"/>
                  </a:schemeClr>
                </a:solidFill>
                <a:effectLst/>
                <a:latin typeface="Arial" panose="020B0604020202020204" pitchFamily="34" charset="0"/>
                <a:ea typeface="+mn-ea"/>
                <a:cs typeface="+mn-cs"/>
              </a:rPr>
              <a:t>Created with real data by Trend Micro threat researcher and artist </a:t>
            </a:r>
            <a:r>
              <a:rPr lang="en-CA" sz="700" b="1" i="0" kern="1200" dirty="0" err="1">
                <a:solidFill>
                  <a:srgbClr val="CC0000"/>
                </a:solidFill>
                <a:effectLst/>
                <a:latin typeface="Arial" panose="020B0604020202020204" pitchFamily="34" charset="0"/>
                <a:ea typeface="+mn-ea"/>
                <a:cs typeface="+mn-cs"/>
              </a:rPr>
              <a:t>Jindrich</a:t>
            </a:r>
            <a:r>
              <a:rPr lang="en-CA" sz="700" b="1" i="0" kern="1200" dirty="0">
                <a:solidFill>
                  <a:srgbClr val="CC0000"/>
                </a:solidFill>
                <a:effectLst/>
                <a:latin typeface="Arial" panose="020B0604020202020204" pitchFamily="34" charset="0"/>
                <a:ea typeface="+mn-ea"/>
                <a:cs typeface="+mn-cs"/>
              </a:rPr>
              <a:t> </a:t>
            </a:r>
            <a:r>
              <a:rPr lang="en-CA" sz="700" b="1" i="0" kern="1200" dirty="0" err="1">
                <a:solidFill>
                  <a:srgbClr val="CC0000"/>
                </a:solidFill>
                <a:effectLst/>
                <a:latin typeface="Arial" panose="020B0604020202020204" pitchFamily="34" charset="0"/>
                <a:ea typeface="+mn-ea"/>
                <a:cs typeface="+mn-cs"/>
              </a:rPr>
              <a:t>Karasek</a:t>
            </a:r>
            <a:r>
              <a:rPr lang="en-CA" sz="700" b="1" i="0" kern="1200" dirty="0">
                <a:solidFill>
                  <a:schemeClr val="tx1">
                    <a:lumMod val="50000"/>
                  </a:schemeClr>
                </a:solidFill>
                <a:effectLst/>
                <a:latin typeface="Arial" panose="020B0604020202020204" pitchFamily="34" charset="0"/>
                <a:ea typeface="+mn-ea"/>
                <a:cs typeface="+mn-cs"/>
              </a:rPr>
              <a:t>.</a:t>
            </a:r>
            <a:endParaRPr lang="en-US" sz="700" b="1" i="0" dirty="0">
              <a:solidFill>
                <a:schemeClr val="tx1">
                  <a:lumMod val="50000"/>
                </a:schemeClr>
              </a:solidFill>
              <a:latin typeface="Arial" panose="020B0604020202020204" pitchFamily="34" charset="0"/>
            </a:endParaRPr>
          </a:p>
        </p:txBody>
      </p:sp>
      <p:pic>
        <p:nvPicPr>
          <p:cNvPr id="7" name="Picture 6">
            <a:extLst>
              <a:ext uri="{FF2B5EF4-FFF2-40B4-BE49-F238E27FC236}">
                <a16:creationId xmlns:a16="http://schemas.microsoft.com/office/drawing/2014/main" id="{86F63972-3065-AA4B-B1AF-E7C83173BD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2480455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atin typeface="Arial" panose="020B0604020202020204" pitchFamily="34" charset="0"/>
                <a:ea typeface="MS Gothic" panose="020B0609070205080204" pitchFamily="49" charset="-128"/>
              </a:defRPr>
            </a:lvl1pPr>
          </a:lstStyle>
          <a:p>
            <a:fld id="{BC0DDA70-B9E5-4E3C-A7F7-6BD2F749E2AE}" type="datetimeFigureOut">
              <a:rPr lang="en-US" smtClean="0"/>
              <a:pPr/>
              <a:t>8/11/2020</a:t>
            </a:fld>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latin typeface="Arial" panose="020B0604020202020204" pitchFamily="34" charset="0"/>
                <a:ea typeface="MS Gothic" panose="020B0609070205080204" pitchFamily="49" charset="-128"/>
              </a:defRPr>
            </a:lvl1pPr>
          </a:lstStyle>
          <a:p>
            <a:endParaRPr lang="en-US"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lvl1pPr>
              <a:defRPr>
                <a:latin typeface="Arial" panose="020B0604020202020204" pitchFamily="34" charset="0"/>
                <a:ea typeface="MS Gothic" panose="020B0609070205080204" pitchFamily="49" charset="-128"/>
              </a:defRPr>
            </a:lvl1pPr>
          </a:lstStyle>
          <a:p>
            <a:fld id="{49C52ADB-8283-41BB-93B1-5AF05A8A93B2}" type="slidenum">
              <a:rPr lang="en-US" smtClean="0"/>
              <a:pPr/>
              <a:t>‹#›</a:t>
            </a:fld>
            <a:endParaRPr lang="en-US" dirty="0"/>
          </a:p>
        </p:txBody>
      </p:sp>
    </p:spTree>
    <p:extLst>
      <p:ext uri="{BB962C8B-B14F-4D97-AF65-F5344CB8AC3E}">
        <p14:creationId xmlns:p14="http://schemas.microsoft.com/office/powerpoint/2010/main" val="182125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atin typeface="Arial" panose="020B0604020202020204" pitchFamily="34" charset="0"/>
                <a:ea typeface="MS Gothic" panose="020B0609070205080204" pitchFamily="49" charset="-128"/>
              </a:defRPr>
            </a:lvl1pPr>
          </a:lstStyle>
          <a:p>
            <a:fld id="{BC0DDA70-B9E5-4E3C-A7F7-6BD2F749E2AE}" type="datetimeFigureOut">
              <a:rPr lang="en-US" smtClean="0"/>
              <a:pPr/>
              <a:t>8/11/2020</a:t>
            </a:fld>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latin typeface="Arial" panose="020B0604020202020204" pitchFamily="34" charset="0"/>
                <a:ea typeface="MS Gothic" panose="020B0609070205080204" pitchFamily="49" charset="-128"/>
              </a:defRPr>
            </a:lvl1pPr>
          </a:lstStyle>
          <a:p>
            <a:endParaRPr lang="en-US"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lvl1pPr>
              <a:defRPr>
                <a:latin typeface="Arial" panose="020B0604020202020204" pitchFamily="34" charset="0"/>
                <a:ea typeface="MS Gothic" panose="020B0609070205080204" pitchFamily="49" charset="-128"/>
              </a:defRPr>
            </a:lvl1pPr>
          </a:lstStyle>
          <a:p>
            <a:fld id="{49C52ADB-8283-41BB-93B1-5AF05A8A93B2}" type="slidenum">
              <a:rPr lang="en-US" smtClean="0"/>
              <a:pPr/>
              <a:t>‹#›</a:t>
            </a:fld>
            <a:endParaRPr lang="en-US" dirty="0"/>
          </a:p>
        </p:txBody>
      </p:sp>
    </p:spTree>
    <p:extLst>
      <p:ext uri="{BB962C8B-B14F-4D97-AF65-F5344CB8AC3E}">
        <p14:creationId xmlns:p14="http://schemas.microsoft.com/office/powerpoint/2010/main" val="1119026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 - Title Only - op2">
    <p:spTree>
      <p:nvGrpSpPr>
        <p:cNvPr id="1" name=""/>
        <p:cNvGrpSpPr/>
        <p:nvPr/>
      </p:nvGrpSpPr>
      <p:grpSpPr>
        <a:xfrm>
          <a:off x="0" y="0"/>
          <a:ext cx="0" cy="0"/>
          <a:chOff x="0" y="0"/>
          <a:chExt cx="0" cy="0"/>
        </a:xfrm>
      </p:grpSpPr>
      <p:cxnSp>
        <p:nvCxnSpPr>
          <p:cNvPr id="4" name="Straight Arrow Connector 3"/>
          <p:cNvCxnSpPr/>
          <p:nvPr userDrawn="1"/>
        </p:nvCxnSpPr>
        <p:spPr>
          <a:xfrm>
            <a:off x="711200" y="4749287"/>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50"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6" name="TextBox 5"/>
          <p:cNvSpPr txBox="1">
            <a:spLocks noChangeArrowheads="1"/>
          </p:cNvSpPr>
          <p:nvPr userDrawn="1"/>
        </p:nvSpPr>
        <p:spPr bwMode="auto">
          <a:xfrm>
            <a:off x="457201"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9" y="210064"/>
            <a:ext cx="8004175" cy="531360"/>
          </a:xfrm>
        </p:spPr>
        <p:txBody>
          <a:bodyPr lIns="0" tIns="0" rIns="0" bIns="91440" anchor="ctr"/>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36409" y="4663440"/>
            <a:ext cx="950613" cy="320040"/>
          </a:xfrm>
          <a:prstGeom prst="rect">
            <a:avLst/>
          </a:prstGeom>
        </p:spPr>
      </p:pic>
    </p:spTree>
    <p:extLst>
      <p:ext uri="{BB962C8B-B14F-4D97-AF65-F5344CB8AC3E}">
        <p14:creationId xmlns:p14="http://schemas.microsoft.com/office/powerpoint/2010/main" val="12521356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90452"/>
            <a:ext cx="7772400" cy="1135494"/>
          </a:xfrm>
        </p:spPr>
        <p:txBody>
          <a:bodyPr anchor="b"/>
          <a:lstStyle>
            <a:lvl1pPr algn="l">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457200" y="2825946"/>
            <a:ext cx="7772400" cy="1436682"/>
          </a:xfrm>
        </p:spPr>
        <p:txBody>
          <a:bodyPr anchor="t"/>
          <a:lstStyle>
            <a:lvl1pPr marL="0" indent="0">
              <a:buNone/>
              <a:defRPr sz="2000" cap="all">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S Gothic" panose="020B0609070205080204" pitchFamily="49" charset="-128"/>
              </a:defRPr>
            </a:lvl1pPr>
          </a:lstStyle>
          <a:p>
            <a:fld id="{1E6B01BB-509F-ED41-827A-0A250126612E}" type="slidenum">
              <a:rPr lang="en-US" smtClean="0"/>
              <a:pPr/>
              <a:t>‹#›</a:t>
            </a:fld>
            <a:endParaRPr lang="en-US" dirty="0"/>
          </a:p>
        </p:txBody>
      </p:sp>
      <p:grpSp>
        <p:nvGrpSpPr>
          <p:cNvPr id="13" name="Group 12"/>
          <p:cNvGrpSpPr/>
          <p:nvPr userDrawn="1"/>
        </p:nvGrpSpPr>
        <p:grpSpPr>
          <a:xfrm>
            <a:off x="7785287" y="339190"/>
            <a:ext cx="1002610" cy="307975"/>
            <a:chOff x="7283982" y="4702175"/>
            <a:chExt cx="1002610" cy="307975"/>
          </a:xfrm>
        </p:grpSpPr>
        <p:pic>
          <p:nvPicPr>
            <p:cNvPr id="14" name="Picture 13" descr="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3982" y="4702175"/>
              <a:ext cx="782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userDrawn="1"/>
          </p:nvGrpSpPr>
          <p:grpSpPr>
            <a:xfrm>
              <a:off x="8101861" y="4712236"/>
              <a:ext cx="184731" cy="270397"/>
              <a:chOff x="8101861" y="4712236"/>
              <a:chExt cx="184731" cy="270397"/>
            </a:xfrm>
          </p:grpSpPr>
          <p:sp>
            <p:nvSpPr>
              <p:cNvPr id="16" name="TextBox 15"/>
              <p:cNvSpPr txBox="1"/>
              <p:nvPr userDrawn="1"/>
            </p:nvSpPr>
            <p:spPr>
              <a:xfrm>
                <a:off x="8101861" y="4712236"/>
                <a:ext cx="184731" cy="258532"/>
              </a:xfrm>
              <a:prstGeom prst="rect">
                <a:avLst/>
              </a:prstGeom>
              <a:noFill/>
            </p:spPr>
            <p:txBody>
              <a:bodyPr wrap="non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20F30"/>
                  </a:solidFill>
                  <a:effectLst/>
                  <a:uLnTx/>
                  <a:uFillTx/>
                  <a:latin typeface="Rockwell"/>
                  <a:ea typeface="MS Gothic" panose="020B0609070205080204" pitchFamily="49" charset="-128"/>
                  <a:cs typeface="Rockwell"/>
                </a:endParaRPr>
              </a:p>
            </p:txBody>
          </p:sp>
          <p:cxnSp>
            <p:nvCxnSpPr>
              <p:cNvPr id="17" name="Straight Connector 16"/>
              <p:cNvCxnSpPr/>
              <p:nvPr userDrawn="1"/>
            </p:nvCxnSpPr>
            <p:spPr bwMode="auto">
              <a:xfrm>
                <a:off x="8136469" y="4741330"/>
                <a:ext cx="0" cy="241303"/>
              </a:xfrm>
              <a:prstGeom prst="line">
                <a:avLst/>
              </a:prstGeom>
              <a:solidFill>
                <a:srgbClr val="FFFFFF"/>
              </a:solidFill>
              <a:ln w="6350" cap="flat" cmpd="sng" algn="ctr">
                <a:solidFill>
                  <a:srgbClr val="D20F30"/>
                </a:solidFill>
                <a:prstDash val="sysDash"/>
                <a:round/>
                <a:headEnd type="none" w="med" len="med"/>
                <a:tailEnd type="none" w="med" len="med"/>
              </a:ln>
              <a:effectLst/>
            </p:spPr>
          </p:cxnSp>
        </p:grpSp>
      </p:grpSp>
      <p:pic>
        <p:nvPicPr>
          <p:cNvPr id="20" name="Picture 10" descr="Untitled-2"/>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358900" y="1885950"/>
            <a:ext cx="7785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32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Title Only - op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66E91-7610-2E41-9CD5-D9A6B56D54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DDAC86A0-AFF4-9B49-9A22-6EAA42C68E48}"/>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01054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Title and Bullets - op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EC4285-5615-B74F-AF4E-A515727FDE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50792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ext - Blank - op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346217-28FA-B445-B08C-5E5DFDDA48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1" name="Straight Arrow Connector 10">
            <a:extLst>
              <a:ext uri="{FF2B5EF4-FFF2-40B4-BE49-F238E27FC236}">
                <a16:creationId xmlns:a16="http://schemas.microsoft.com/office/drawing/2014/main" id="{E5B71255-1969-384D-84B3-AC99ADFB702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13780EC-72D4-ED41-B1AF-8BD720AAF26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13" name="TextBox 12">
            <a:extLst>
              <a:ext uri="{FF2B5EF4-FFF2-40B4-BE49-F238E27FC236}">
                <a16:creationId xmlns:a16="http://schemas.microsoft.com/office/drawing/2014/main" id="{32EE4DEF-BE36-C642-944E-888CAD070FE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332323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he Art Of Cybersecurity - op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5EC18C-095F-C74D-AB17-E25A0B448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510B39EE-6AE4-804A-A6BD-6281E28D2BDD}"/>
              </a:ext>
            </a:extLst>
          </p:cNvPr>
          <p:cNvSpPr/>
          <p:nvPr userDrawn="1"/>
        </p:nvSpPr>
        <p:spPr>
          <a:xfrm>
            <a:off x="0" y="0"/>
            <a:ext cx="9144000" cy="5143500"/>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Rounded Rectangle 1">
            <a:extLst>
              <a:ext uri="{FF2B5EF4-FFF2-40B4-BE49-F238E27FC236}">
                <a16:creationId xmlns:a16="http://schemas.microsoft.com/office/drawing/2014/main" id="{7FE24795-2299-6D42-ACED-90A4A2283688}"/>
              </a:ext>
            </a:extLst>
          </p:cNvPr>
          <p:cNvSpPr/>
          <p:nvPr userDrawn="1"/>
        </p:nvSpPr>
        <p:spPr>
          <a:xfrm>
            <a:off x="448424" y="4177244"/>
            <a:ext cx="1868430"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kern="1200" dirty="0">
                <a:solidFill>
                  <a:schemeClr val="tx1">
                    <a:lumMod val="50000"/>
                  </a:schemeClr>
                </a:solidFill>
                <a:effectLst/>
                <a:latin typeface="Arial" panose="020B0604020202020204" pitchFamily="34" charset="0"/>
                <a:ea typeface="+mn-ea"/>
                <a:cs typeface="+mn-cs"/>
              </a:rPr>
              <a:t>Unknown threats detected and stopped over time by Trend Micro. </a:t>
            </a:r>
            <a:r>
              <a:rPr lang="en-CA" sz="700" b="1" i="0" kern="1200" dirty="0">
                <a:solidFill>
                  <a:schemeClr val="tx1">
                    <a:lumMod val="50000"/>
                  </a:schemeClr>
                </a:solidFill>
                <a:effectLst/>
                <a:latin typeface="Arial" panose="020B0604020202020204" pitchFamily="34" charset="0"/>
                <a:ea typeface="+mn-ea"/>
                <a:cs typeface="+mn-cs"/>
              </a:rPr>
              <a:t>Created with real data </a:t>
            </a:r>
            <a:br>
              <a:rPr lang="en-CA" sz="700" b="1" i="0" kern="1200" dirty="0">
                <a:solidFill>
                  <a:schemeClr val="tx1">
                    <a:lumMod val="50000"/>
                  </a:schemeClr>
                </a:solidFill>
                <a:effectLst/>
                <a:latin typeface="Arial" panose="020B0604020202020204" pitchFamily="34" charset="0"/>
                <a:ea typeface="+mn-ea"/>
                <a:cs typeface="+mn-cs"/>
              </a:rPr>
            </a:br>
            <a:r>
              <a:rPr lang="en-CA" sz="700" b="1" i="0" kern="1200" dirty="0">
                <a:solidFill>
                  <a:schemeClr val="tx1">
                    <a:lumMod val="50000"/>
                  </a:schemeClr>
                </a:solidFill>
                <a:effectLst/>
                <a:latin typeface="Arial" panose="020B0604020202020204" pitchFamily="34" charset="0"/>
                <a:ea typeface="+mn-ea"/>
                <a:cs typeface="+mn-cs"/>
              </a:rPr>
              <a:t>by artist </a:t>
            </a:r>
            <a:r>
              <a:rPr lang="en-CA" sz="700" b="1" i="0" kern="1200" dirty="0">
                <a:solidFill>
                  <a:srgbClr val="CC0000"/>
                </a:solidFill>
                <a:effectLst/>
                <a:latin typeface="Arial" panose="020B0604020202020204" pitchFamily="34" charset="0"/>
                <a:ea typeface="+mn-ea"/>
                <a:cs typeface="+mn-cs"/>
              </a:rPr>
              <a:t>Brendan Dawes</a:t>
            </a:r>
            <a:r>
              <a:rPr lang="en-CA" sz="700" b="1" i="0" kern="1200" dirty="0">
                <a:solidFill>
                  <a:schemeClr val="tx1">
                    <a:lumMod val="50000"/>
                  </a:schemeClr>
                </a:solidFill>
                <a:effectLst/>
                <a:latin typeface="Arial" panose="020B0604020202020204" pitchFamily="34" charset="0"/>
                <a:ea typeface="+mn-ea"/>
                <a:cs typeface="+mn-cs"/>
              </a:rPr>
              <a:t>. </a:t>
            </a:r>
            <a:endParaRPr lang="en-US" sz="700" b="1" i="0" dirty="0">
              <a:solidFill>
                <a:schemeClr val="tx1">
                  <a:lumMod val="50000"/>
                </a:schemeClr>
              </a:solidFill>
              <a:latin typeface="Arial" panose="020B0604020202020204" pitchFamily="34" charset="0"/>
            </a:endParaRPr>
          </a:p>
        </p:txBody>
      </p:sp>
      <p:pic>
        <p:nvPicPr>
          <p:cNvPr id="10" name="Picture 9">
            <a:extLst>
              <a:ext uri="{FF2B5EF4-FFF2-40B4-BE49-F238E27FC236}">
                <a16:creationId xmlns:a16="http://schemas.microsoft.com/office/drawing/2014/main" id="{28ABCCED-3510-1947-8410-11A0DE1560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62008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317886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Arial" panose="020B0604020202020204" pitchFamily="34" charset="0"/>
                <a:cs typeface="Arial Black" panose="020B0604020202020204" pitchFamily="34" charset="0"/>
              </a:defRPr>
            </a:lvl1pPr>
          </a:lstStyle>
          <a:p>
            <a:pPr lvl="0"/>
            <a:r>
              <a:rPr lang="en-US" dirty="0"/>
              <a:t>Click to edit master title style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67395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Arial" panose="020B0604020202020204" pitchFamily="34" charset="0"/>
                <a:ea typeface="MS Gothic" panose="020B0609070205080204" pitchFamily="49" charset="-128"/>
                <a:cs typeface="ＭＳ Ｐゴシック" charset="0"/>
              </a:rPr>
              <a:t>© 2019 Trend Micro Inc.</a:t>
            </a:r>
            <a:endParaRPr lang="en-US" altLang="en-US" sz="800" dirty="0">
              <a:solidFill>
                <a:schemeClr val="accent1">
                  <a:lumMod val="50000"/>
                </a:schemeClr>
              </a:solidFill>
              <a:latin typeface="Arial" panose="020B0604020202020204" pitchFamily="34" charset="0"/>
              <a:ea typeface="MS Gothic" panose="020B0609070205080204" pitchFamily="49" charset="-128"/>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latin typeface="Arial" panose="020B0604020202020204" pitchFamily="34" charset="0"/>
                <a:ea typeface="MS Gothic" panose="020B0609070205080204" pitchFamily="49" charset="-128"/>
              </a:rPr>
              <a:pPr eaLnBrk="1" hangingPunct="1">
                <a:defRPr/>
              </a:pPr>
              <a:t>‹#›</a:t>
            </a:fld>
            <a:endParaRPr lang="en-US" sz="800" dirty="0">
              <a:solidFill>
                <a:srgbClr val="7F7F7F"/>
              </a:solidFill>
              <a:latin typeface="Arial" panose="020B0604020202020204" pitchFamily="34" charset="0"/>
              <a:ea typeface="MS Gothic" panose="020B0609070205080204" pitchFamily="49" charset="-128"/>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50548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30" r:id="rId1"/>
    <p:sldLayoutId id="2147483846" r:id="rId2"/>
    <p:sldLayoutId id="2147483835" r:id="rId3"/>
    <p:sldLayoutId id="2147483836" r:id="rId4"/>
    <p:sldLayoutId id="2147483853" r:id="rId5"/>
    <p:sldLayoutId id="2147483854" r:id="rId6"/>
    <p:sldLayoutId id="2147483841" r:id="rId7"/>
    <p:sldLayoutId id="2147483829" r:id="rId8"/>
    <p:sldLayoutId id="2147483848" r:id="rId9"/>
    <p:sldLayoutId id="2147483849" r:id="rId10"/>
    <p:sldLayoutId id="2147483837" r:id="rId11"/>
    <p:sldLayoutId id="2147483839" r:id="rId12"/>
    <p:sldLayoutId id="2147483840" r:id="rId13"/>
    <p:sldLayoutId id="2147483847" r:id="rId14"/>
    <p:sldLayoutId id="2147483850" r:id="rId15"/>
    <p:sldLayoutId id="2147483851" r:id="rId16"/>
    <p:sldLayoutId id="2147483852" r:id="rId17"/>
    <p:sldLayoutId id="2147483855" r:id="rId18"/>
    <p:sldLayoutId id="2147483856" r:id="rId19"/>
    <p:sldLayoutId id="2147483857" r:id="rId20"/>
    <p:sldLayoutId id="2147483858" r:id="rId21"/>
    <p:sldLayoutId id="2147483859" r:id="rId22"/>
    <p:sldLayoutId id="2147483860" r:id="rId23"/>
    <p:sldLayoutId id="2147483861" r:id="rId24"/>
    <p:sldLayoutId id="2147483869" r:id="rId25"/>
    <p:sldLayoutId id="2147483870" r:id="rId26"/>
    <p:sldLayoutId id="2147483871" r:id="rId27"/>
    <p:sldLayoutId id="2147483872" r:id="rId28"/>
  </p:sldLayoutIdLst>
  <p:hf hdr="0" ftr="0" dt="0"/>
  <p:txStyles>
    <p:titleStyle>
      <a:lvl1pPr algn="l" defTabSz="457200" rtl="0" eaLnBrk="1" fontAlgn="base" hangingPunct="1">
        <a:spcBef>
          <a:spcPct val="0"/>
        </a:spcBef>
        <a:spcAft>
          <a:spcPct val="0"/>
        </a:spcAft>
        <a:defRPr sz="3600" kern="1200">
          <a:solidFill>
            <a:schemeClr val="tx2"/>
          </a:solidFill>
          <a:latin typeface="Arial" panose="020B0604020202020204" pitchFamily="34" charset="0"/>
          <a:ea typeface="MS Gothic" panose="020B0609070205080204" pitchFamily="49" charset="-128"/>
          <a:cs typeface="Arial" panose="020B0604020202020204" pitchFamily="34" charset="0"/>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Arial" panose="020B0604020202020204" pitchFamily="34" charset="0"/>
          <a:ea typeface="MS Gothic" panose="020B0609070205080204" pitchFamily="49" charset="-128"/>
          <a:cs typeface="Arial" panose="020B0604020202020204" pitchFamily="34" charset="0"/>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Arial" panose="020B0604020202020204" pitchFamily="34" charset="0"/>
          <a:ea typeface="MS Gothic" panose="020B0609070205080204" pitchFamily="49" charset="-128"/>
          <a:cs typeface="Arial" panose="020B0604020202020204" pitchFamily="34" charset="0"/>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Arial" panose="020B0604020202020204" pitchFamily="34" charset="0"/>
          <a:ea typeface="MS Gothic" panose="020B0609070205080204" pitchFamily="49" charset="-128"/>
          <a:cs typeface="Arial" panose="020B0604020202020204" pitchFamily="34" charset="0"/>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Arial" panose="020B0604020202020204" pitchFamily="34" charset="0"/>
          <a:ea typeface="MS Gothic" panose="020B0609070205080204" pitchFamily="49" charset="-128"/>
          <a:cs typeface="Arial" panose="020B0604020202020204" pitchFamily="34" charset="0"/>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Arial" panose="020B0604020202020204" pitchFamily="34" charset="0"/>
          <a:ea typeface="MS Gothic" panose="020B0609070205080204" pitchFamily="49" charset="-128"/>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46.pn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hyperlink" Target="https://github.com/Arturus/kaggle-web-traffic" TargetMode="External"/><Relationship Id="rId5" Type="http://schemas.openxmlformats.org/officeDocument/2006/relationships/hyperlink" Target="https://www.kaggle.com/c/web-traffic-time-series-forecasting/discussion/43795" TargetMode="External"/><Relationship Id="rId4" Type="http://schemas.openxmlformats.org/officeDocument/2006/relationships/hyperlink" Target="https://github.com/JEddy92/TimeSeries_Seq2Seq/blob/master/notebooks/TS_Seq2Seq_Intro.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4276" y="2975193"/>
            <a:ext cx="1388226" cy="956727"/>
          </a:xfrm>
        </p:spPr>
        <p:txBody>
          <a:bodyPr/>
          <a:lstStyle/>
          <a:p>
            <a:r>
              <a:rPr lang="en-US" b="1" dirty="0">
                <a:solidFill>
                  <a:schemeClr val="tx1">
                    <a:lumMod val="50000"/>
                  </a:schemeClr>
                </a:solidFill>
              </a:rPr>
              <a:t>Yao </a:t>
            </a:r>
          </a:p>
          <a:p>
            <a:r>
              <a:rPr lang="en-US" b="1" dirty="0">
                <a:solidFill>
                  <a:schemeClr val="tx1">
                    <a:lumMod val="50000"/>
                  </a:schemeClr>
                </a:solidFill>
              </a:rPr>
              <a:t>20190910</a:t>
            </a:r>
          </a:p>
          <a:p>
            <a:pPr algn="ctr"/>
            <a:endParaRPr lang="en-US" dirty="0"/>
          </a:p>
        </p:txBody>
      </p:sp>
      <p:sp>
        <p:nvSpPr>
          <p:cNvPr id="4" name="Title 1"/>
          <p:cNvSpPr>
            <a:spLocks noGrp="1"/>
          </p:cNvSpPr>
          <p:nvPr>
            <p:ph type="title"/>
          </p:nvPr>
        </p:nvSpPr>
        <p:spPr>
          <a:xfrm>
            <a:off x="814647" y="1743297"/>
            <a:ext cx="7739150" cy="1135494"/>
          </a:xfrm>
        </p:spPr>
        <p:txBody>
          <a:bodyPr/>
          <a:lstStyle/>
          <a:p>
            <a:pPr algn="ctr"/>
            <a:r>
              <a:rPr lang="en-US" altLang="zh-CN" sz="3600" dirty="0">
                <a:solidFill>
                  <a:schemeClr val="tx1">
                    <a:lumMod val="50000"/>
                  </a:schemeClr>
                </a:solidFill>
              </a:rPr>
              <a:t>High-Dimensional Time Series Forecasting with Neural Networks</a:t>
            </a:r>
            <a:endParaRPr lang="en-US" sz="3600" dirty="0"/>
          </a:p>
        </p:txBody>
      </p:sp>
    </p:spTree>
    <p:extLst>
      <p:ext uri="{BB962C8B-B14F-4D97-AF65-F5344CB8AC3E}">
        <p14:creationId xmlns:p14="http://schemas.microsoft.com/office/powerpoint/2010/main" val="2554705507"/>
      </p:ext>
    </p:extLst>
  </p:cSld>
  <p:clrMapOvr>
    <a:masterClrMapping/>
  </p:clrMapOvr>
  <mc:AlternateContent xmlns:mc="http://schemas.openxmlformats.org/markup-compatibility/2006" xmlns:p14="http://schemas.microsoft.com/office/powerpoint/2010/main">
    <mc:Choice Requires="p14">
      <p:transition spd="slow" p14:dur="2000" advTm="1408"/>
    </mc:Choice>
    <mc:Fallback xmlns="">
      <p:transition spd="slow" advTm="140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3880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The seq2seq structure of LSTM/GRU/RNN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7" name="Picture 6"/>
          <p:cNvPicPr>
            <a:picLocks noChangeAspect="1"/>
          </p:cNvPicPr>
          <p:nvPr/>
        </p:nvPicPr>
        <p:blipFill>
          <a:blip r:embed="rId3"/>
          <a:stretch>
            <a:fillRect/>
          </a:stretch>
        </p:blipFill>
        <p:spPr>
          <a:xfrm>
            <a:off x="2025468" y="2024763"/>
            <a:ext cx="4306115" cy="2113282"/>
          </a:xfrm>
          <a:prstGeom prst="rect">
            <a:avLst/>
          </a:prstGeom>
        </p:spPr>
      </p:pic>
      <p:sp>
        <p:nvSpPr>
          <p:cNvPr id="11" name="Oval 10"/>
          <p:cNvSpPr/>
          <p:nvPr/>
        </p:nvSpPr>
        <p:spPr>
          <a:xfrm>
            <a:off x="458788" y="1901323"/>
            <a:ext cx="2884487" cy="742039"/>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bg2"/>
                </a:solidFill>
                <a:latin typeface="Arial" panose="020B0604020202020204" pitchFamily="34" charset="0"/>
              </a:rPr>
              <a:t>Type2: Attention</a:t>
            </a:r>
            <a:endParaRPr lang="zh-CN" altLang="en-US" dirty="0">
              <a:solidFill>
                <a:schemeClr val="bg2"/>
              </a:solidFill>
              <a:latin typeface="Arial" panose="020B0604020202020204" pitchFamily="34" charset="0"/>
            </a:endParaRPr>
          </a:p>
        </p:txBody>
      </p:sp>
      <p:sp>
        <p:nvSpPr>
          <p:cNvPr id="8" name="Rounded Rectangle 7"/>
          <p:cNvSpPr/>
          <p:nvPr/>
        </p:nvSpPr>
        <p:spPr>
          <a:xfrm>
            <a:off x="881574" y="1302470"/>
            <a:ext cx="7223668" cy="5902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panose="020B0604020202020204" pitchFamily="34" charset="0"/>
              </a:rPr>
              <a:t>Sequence to Sequence : The input </a:t>
            </a:r>
            <a:r>
              <a:rPr lang="zh-CN" altLang="en-US" sz="1600" dirty="0">
                <a:latin typeface="Arial" panose="020B0604020202020204" pitchFamily="34" charset="0"/>
              </a:rPr>
              <a:t> </a:t>
            </a:r>
            <a:r>
              <a:rPr lang="en-US" altLang="zh-CN" sz="1600" dirty="0">
                <a:latin typeface="Arial" panose="020B0604020202020204" pitchFamily="34" charset="0"/>
              </a:rPr>
              <a:t>X</a:t>
            </a:r>
            <a:r>
              <a:rPr lang="zh-CN" altLang="en-US" sz="1600" dirty="0">
                <a:latin typeface="Arial" panose="020B0604020202020204" pitchFamily="34" charset="0"/>
              </a:rPr>
              <a:t> </a:t>
            </a:r>
            <a:r>
              <a:rPr lang="en-US" altLang="zh-CN" sz="1600" dirty="0">
                <a:latin typeface="Arial" panose="020B0604020202020204" pitchFamily="34" charset="0"/>
              </a:rPr>
              <a:t>and output  Y bath are sequences.</a:t>
            </a:r>
            <a:endParaRPr lang="zh-CN" altLang="en-US" sz="1600" dirty="0">
              <a:latin typeface="Arial" panose="020B0604020202020204" pitchFamily="34" charset="0"/>
            </a:endParaRPr>
          </a:p>
        </p:txBody>
      </p:sp>
      <p:sp>
        <p:nvSpPr>
          <p:cNvPr id="5" name="Oval 4"/>
          <p:cNvSpPr/>
          <p:nvPr/>
        </p:nvSpPr>
        <p:spPr>
          <a:xfrm>
            <a:off x="4242816" y="2955341"/>
            <a:ext cx="2174413" cy="753465"/>
          </a:xfrm>
          <a:prstGeom prst="ellipse">
            <a:avLst/>
          </a:prstGeom>
          <a:noFill/>
          <a:ln w="15875">
            <a:solidFill>
              <a:srgbClr val="FF0000">
                <a:alpha val="93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5"/>
          <p:cNvSpPr/>
          <p:nvPr/>
        </p:nvSpPr>
        <p:spPr>
          <a:xfrm>
            <a:off x="2928087" y="4275911"/>
            <a:ext cx="3403496" cy="369332"/>
          </a:xfrm>
          <a:prstGeom prst="rect">
            <a:avLst/>
          </a:prstGeom>
        </p:spPr>
        <p:txBody>
          <a:bodyPr wrap="none">
            <a:spAutoFit/>
          </a:bodyPr>
          <a:lstStyle/>
          <a:p>
            <a:r>
              <a:rPr lang="zh-CN" altLang="en-US" dirty="0"/>
              <a:t>http://de.arxiv.org/pdf/1409.0473</a:t>
            </a:r>
          </a:p>
        </p:txBody>
      </p:sp>
      <p:pic>
        <p:nvPicPr>
          <p:cNvPr id="9" name="Picture 8"/>
          <p:cNvPicPr>
            <a:picLocks noChangeAspect="1"/>
          </p:cNvPicPr>
          <p:nvPr/>
        </p:nvPicPr>
        <p:blipFill>
          <a:blip r:embed="rId4"/>
          <a:stretch>
            <a:fillRect/>
          </a:stretch>
        </p:blipFill>
        <p:spPr>
          <a:xfrm>
            <a:off x="6653439" y="1995689"/>
            <a:ext cx="1809524" cy="2171429"/>
          </a:xfrm>
          <a:prstGeom prst="rect">
            <a:avLst/>
          </a:prstGeom>
        </p:spPr>
      </p:pic>
    </p:spTree>
    <p:extLst>
      <p:ext uri="{BB962C8B-B14F-4D97-AF65-F5344CB8AC3E}">
        <p14:creationId xmlns:p14="http://schemas.microsoft.com/office/powerpoint/2010/main" val="2978955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3880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The seq2seq structure of LSTM/GRU/RNN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73" y="1375168"/>
            <a:ext cx="6511027" cy="2607945"/>
          </a:xfrm>
          <a:prstGeom prst="rect">
            <a:avLst/>
          </a:prstGeom>
        </p:spPr>
      </p:pic>
      <p:sp>
        <p:nvSpPr>
          <p:cNvPr id="5" name="Rectangle 4"/>
          <p:cNvSpPr/>
          <p:nvPr/>
        </p:nvSpPr>
        <p:spPr>
          <a:xfrm>
            <a:off x="2876297" y="3983113"/>
            <a:ext cx="2605200" cy="400110"/>
          </a:xfrm>
          <a:prstGeom prst="rect">
            <a:avLst/>
          </a:prstGeom>
        </p:spPr>
        <p:txBody>
          <a:bodyPr wrap="none">
            <a:spAutoFit/>
          </a:bodyPr>
          <a:lstStyle/>
          <a:p>
            <a:r>
              <a:rPr lang="en-US" altLang="zh-CN" sz="2000" dirty="0">
                <a:latin typeface="Arial" panose="020B0604020202020204" pitchFamily="34" charset="0"/>
                <a:ea typeface="MS Gothic" panose="020B0609070205080204" pitchFamily="49" charset="-128"/>
                <a:cs typeface="Arial" panose="020B0604020202020204" pitchFamily="34" charset="0"/>
              </a:rPr>
              <a:t>Figure. </a:t>
            </a:r>
            <a:r>
              <a:rPr lang="en-US" altLang="zh-CN" dirty="0">
                <a:latin typeface="Arial" panose="020B0604020202020204" pitchFamily="34" charset="0"/>
                <a:ea typeface="MS Gothic" panose="020B0609070205080204" pitchFamily="49" charset="-128"/>
                <a:cs typeface="Arial" panose="020B0604020202020204" pitchFamily="34" charset="0"/>
              </a:rPr>
              <a:t>Machine dialog</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416663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3880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The seq2seq structure of LSTM/GRU/RNN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6" name="Picture 5"/>
          <p:cNvPicPr>
            <a:picLocks noChangeAspect="1"/>
          </p:cNvPicPr>
          <p:nvPr/>
        </p:nvPicPr>
        <p:blipFill>
          <a:blip r:embed="rId3"/>
          <a:stretch>
            <a:fillRect/>
          </a:stretch>
        </p:blipFill>
        <p:spPr>
          <a:xfrm>
            <a:off x="1638301" y="1309521"/>
            <a:ext cx="4825184" cy="2490953"/>
          </a:xfrm>
          <a:prstGeom prst="rect">
            <a:avLst/>
          </a:prstGeom>
        </p:spPr>
      </p:pic>
      <p:sp>
        <p:nvSpPr>
          <p:cNvPr id="3" name="Rectangle 2"/>
          <p:cNvSpPr/>
          <p:nvPr/>
        </p:nvSpPr>
        <p:spPr>
          <a:xfrm>
            <a:off x="2576458" y="3971895"/>
            <a:ext cx="3207929" cy="400110"/>
          </a:xfrm>
          <a:prstGeom prst="rect">
            <a:avLst/>
          </a:prstGeom>
        </p:spPr>
        <p:txBody>
          <a:bodyPr wrap="none">
            <a:spAutoFit/>
          </a:bodyPr>
          <a:lstStyle/>
          <a:p>
            <a:r>
              <a:rPr lang="en-US" altLang="zh-CN" sz="2000" dirty="0">
                <a:latin typeface="Arial" panose="020B0604020202020204" pitchFamily="34" charset="0"/>
                <a:ea typeface="MS Gothic" panose="020B0609070205080204" pitchFamily="49" charset="-128"/>
                <a:cs typeface="Arial" panose="020B0604020202020204" pitchFamily="34" charset="0"/>
              </a:rPr>
              <a:t>Figure. </a:t>
            </a:r>
            <a:r>
              <a:rPr lang="en-US" altLang="zh-CN" dirty="0">
                <a:latin typeface="Arial" panose="020B0604020202020204" pitchFamily="34" charset="0"/>
                <a:ea typeface="MS Gothic" panose="020B0609070205080204" pitchFamily="49" charset="-128"/>
              </a:rPr>
              <a:t>Language translation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131614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3880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The seq2seq structure of LSTM/GRU/RNN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
        <p:nvSpPr>
          <p:cNvPr id="3" name="Rectangle 2"/>
          <p:cNvSpPr/>
          <p:nvPr/>
        </p:nvSpPr>
        <p:spPr>
          <a:xfrm>
            <a:off x="776233" y="1447770"/>
            <a:ext cx="1255472" cy="400110"/>
          </a:xfrm>
          <a:prstGeom prst="rect">
            <a:avLst/>
          </a:prstGeom>
        </p:spPr>
        <p:txBody>
          <a:bodyPr wrap="none">
            <a:spAutoFit/>
          </a:bodyPr>
          <a:lstStyle/>
          <a:p>
            <a:pPr marL="342900" indent="-342900">
              <a:buFont typeface="Wingdings" panose="05000000000000000000" pitchFamily="2" charset="2"/>
              <a:buChar char="Ø"/>
            </a:pPr>
            <a:r>
              <a:rPr lang="en-US" altLang="zh-CN" sz="2000" dirty="0">
                <a:latin typeface="Arial" panose="020B0604020202020204" pitchFamily="34" charset="0"/>
                <a:ea typeface="MS Gothic" panose="020B0609070205080204" pitchFamily="49" charset="-128"/>
                <a:cs typeface="Arial" panose="020B0604020202020204" pitchFamily="34" charset="0"/>
              </a:rPr>
              <a:t>target:</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grpSp>
        <p:nvGrpSpPr>
          <p:cNvPr id="10" name="Group 9"/>
          <p:cNvGrpSpPr/>
          <p:nvPr/>
        </p:nvGrpSpPr>
        <p:grpSpPr>
          <a:xfrm>
            <a:off x="155575" y="1133475"/>
            <a:ext cx="8988425" cy="3867150"/>
            <a:chOff x="155575" y="1133475"/>
            <a:chExt cx="8988425" cy="3867150"/>
          </a:xfrm>
        </p:grpSpPr>
        <p:pic>
          <p:nvPicPr>
            <p:cNvPr id="9" name="Picture 8"/>
            <p:cNvPicPr>
              <a:picLocks noChangeAspect="1"/>
            </p:cNvPicPr>
            <p:nvPr/>
          </p:nvPicPr>
          <p:blipFill>
            <a:blip r:embed="rId3"/>
            <a:stretch>
              <a:fillRect/>
            </a:stretch>
          </p:blipFill>
          <p:spPr>
            <a:xfrm>
              <a:off x="3905250" y="1133475"/>
              <a:ext cx="5238750" cy="3867150"/>
            </a:xfrm>
            <a:prstGeom prst="rect">
              <a:avLst/>
            </a:prstGeom>
          </p:spPr>
        </p:pic>
        <p:pic>
          <p:nvPicPr>
            <p:cNvPr id="3076" name="Picture 4" descr="https://img-blog.csdn.net/20170905153318191?watermark/2/text/aHR0cDovL2Jsb2cuY3Nkbi5uZXQvd2FuZ3lhbmd6aGl6aG91/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94306"/>
              <a:ext cx="3749675" cy="2343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6149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anim calcmode="lin" valueType="num">
                                      <p:cBhvr>
                                        <p:cTn id="8" dur="10" fill="hold"/>
                                        <p:tgtEl>
                                          <p:spTgt spid="2"/>
                                        </p:tgtEl>
                                        <p:attrNameLst>
                                          <p:attrName>ppt_x</p:attrName>
                                        </p:attrNameLst>
                                      </p:cBhvr>
                                      <p:tavLst>
                                        <p:tav tm="0">
                                          <p:val>
                                            <p:strVal val="#ppt_x"/>
                                          </p:val>
                                        </p:tav>
                                        <p:tav tm="100000">
                                          <p:val>
                                            <p:strVal val="#ppt_x"/>
                                          </p:val>
                                        </p:tav>
                                      </p:tavLst>
                                    </p:anim>
                                    <p:anim calcmode="lin" valueType="num">
                                      <p:cBhvr>
                                        <p:cTn id="9" dur="1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
                                        <p:tgtEl>
                                          <p:spTgt spid="4"/>
                                        </p:tgtEl>
                                      </p:cBhvr>
                                    </p:animEffect>
                                    <p:anim calcmode="lin" valueType="num">
                                      <p:cBhvr>
                                        <p:cTn id="13" dur="10" fill="hold"/>
                                        <p:tgtEl>
                                          <p:spTgt spid="4"/>
                                        </p:tgtEl>
                                        <p:attrNameLst>
                                          <p:attrName>ppt_x</p:attrName>
                                        </p:attrNameLst>
                                      </p:cBhvr>
                                      <p:tavLst>
                                        <p:tav tm="0">
                                          <p:val>
                                            <p:strVal val="#ppt_x"/>
                                          </p:val>
                                        </p:tav>
                                        <p:tav tm="100000">
                                          <p:val>
                                            <p:strVal val="#ppt_x"/>
                                          </p:val>
                                        </p:tav>
                                      </p:tavLst>
                                    </p:anim>
                                    <p:anim calcmode="lin" valueType="num">
                                      <p:cBhvr>
                                        <p:cTn id="14" dur="1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
                                        <p:tgtEl>
                                          <p:spTgt spid="3"/>
                                        </p:tgtEl>
                                      </p:cBhvr>
                                    </p:animEffect>
                                    <p:anim calcmode="lin" valueType="num">
                                      <p:cBhvr>
                                        <p:cTn id="18" dur="10" fill="hold"/>
                                        <p:tgtEl>
                                          <p:spTgt spid="3"/>
                                        </p:tgtEl>
                                        <p:attrNameLst>
                                          <p:attrName>ppt_x</p:attrName>
                                        </p:attrNameLst>
                                      </p:cBhvr>
                                      <p:tavLst>
                                        <p:tav tm="0">
                                          <p:val>
                                            <p:strVal val="#ppt_x"/>
                                          </p:val>
                                        </p:tav>
                                        <p:tav tm="100000">
                                          <p:val>
                                            <p:strVal val="#ppt_x"/>
                                          </p:val>
                                        </p:tav>
                                      </p:tavLst>
                                    </p:anim>
                                    <p:anim calcmode="lin" valueType="num">
                                      <p:cBhvr>
                                        <p:cTn id="19" dur="1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750" fill="hold"/>
                                        <p:tgtEl>
                                          <p:spTgt spid="10"/>
                                        </p:tgtEl>
                                        <p:attrNameLst>
                                          <p:attrName>ppt_w</p:attrName>
                                        </p:attrNameLst>
                                      </p:cBhvr>
                                      <p:tavLst>
                                        <p:tav tm="0">
                                          <p:val>
                                            <p:fltVal val="0"/>
                                          </p:val>
                                        </p:tav>
                                        <p:tav tm="100000">
                                          <p:val>
                                            <p:strVal val="#ppt_w"/>
                                          </p:val>
                                        </p:tav>
                                      </p:tavLst>
                                    </p:anim>
                                    <p:anim calcmode="lin" valueType="num">
                                      <p:cBhvr>
                                        <p:cTn id="25" dur="750" fill="hold"/>
                                        <p:tgtEl>
                                          <p:spTgt spid="10"/>
                                        </p:tgtEl>
                                        <p:attrNameLst>
                                          <p:attrName>ppt_h</p:attrName>
                                        </p:attrNameLst>
                                      </p:cBhvr>
                                      <p:tavLst>
                                        <p:tav tm="0">
                                          <p:val>
                                            <p:fltVal val="0"/>
                                          </p:val>
                                        </p:tav>
                                        <p:tav tm="100000">
                                          <p:val>
                                            <p:strVal val="#ppt_h"/>
                                          </p:val>
                                        </p:tav>
                                      </p:tavLst>
                                    </p:anim>
                                    <p:anim calcmode="lin" valueType="num">
                                      <p:cBhvr>
                                        <p:cTn id="26" dur="750" fill="hold"/>
                                        <p:tgtEl>
                                          <p:spTgt spid="10"/>
                                        </p:tgtEl>
                                        <p:attrNameLst>
                                          <p:attrName>style.rotation</p:attrName>
                                        </p:attrNameLst>
                                      </p:cBhvr>
                                      <p:tavLst>
                                        <p:tav tm="0">
                                          <p:val>
                                            <p:fltVal val="90"/>
                                          </p:val>
                                        </p:tav>
                                        <p:tav tm="100000">
                                          <p:val>
                                            <p:fltVal val="0"/>
                                          </p:val>
                                        </p:tav>
                                      </p:tavLst>
                                    </p:anim>
                                    <p:animEffect transition="in" filter="fade">
                                      <p:cBhvr>
                                        <p:cTn id="2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08196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model----CNN operation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04078" y="1466851"/>
            <a:ext cx="3761678" cy="2428642"/>
          </a:xfrm>
          <a:prstGeom prst="rect">
            <a:avLst/>
          </a:prstGeom>
        </p:spPr>
      </p:pic>
      <p:pic>
        <p:nvPicPr>
          <p:cNvPr id="13314" name="Picture 2" descr="https://inews.gtimg.com/newsapp_bt/0/3092352798/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890" y="1247327"/>
            <a:ext cx="4647759" cy="24398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65756" y="3800878"/>
            <a:ext cx="5160387" cy="646331"/>
          </a:xfrm>
          <a:prstGeom prst="rect">
            <a:avLst/>
          </a:prstGeom>
        </p:spPr>
        <p:txBody>
          <a:bodyPr wrap="none">
            <a:spAutoFit/>
          </a:bodyPr>
          <a:lstStyle/>
          <a:p>
            <a:pPr algn="ctr"/>
            <a:r>
              <a:rPr lang="en-US" altLang="zh-CN" dirty="0">
                <a:solidFill>
                  <a:srgbClr val="333333"/>
                </a:solidFill>
                <a:latin typeface="Arial" panose="020B0604020202020204" pitchFamily="34" charset="0"/>
                <a:ea typeface="MS Gothic" panose="020B0609070205080204" pitchFamily="49" charset="-128"/>
              </a:rPr>
              <a:t>Figure 2.</a:t>
            </a:r>
          </a:p>
          <a:p>
            <a:pPr algn="ctr"/>
            <a:r>
              <a:rPr lang="en-US" altLang="zh-CN" dirty="0">
                <a:solidFill>
                  <a:srgbClr val="333333"/>
                </a:solidFill>
                <a:latin typeface="Arial" panose="020B0604020202020204" pitchFamily="34" charset="0"/>
                <a:ea typeface="MS Gothic" panose="020B0609070205080204" pitchFamily="49" charset="-128"/>
              </a:rPr>
              <a:t>Deep/multi-channel one-dimensional convolution</a:t>
            </a:r>
            <a:endParaRPr lang="zh-CN" altLang="en-US" dirty="0">
              <a:latin typeface="Arial" panose="020B0604020202020204" pitchFamily="34" charset="0"/>
              <a:ea typeface="MS Gothic" panose="020B0609070205080204" pitchFamily="49" charset="-128"/>
            </a:endParaRPr>
          </a:p>
        </p:txBody>
      </p:sp>
      <p:sp>
        <p:nvSpPr>
          <p:cNvPr id="9" name="Rectangle 8"/>
          <p:cNvSpPr/>
          <p:nvPr/>
        </p:nvSpPr>
        <p:spPr>
          <a:xfrm>
            <a:off x="202033" y="3775345"/>
            <a:ext cx="3108543" cy="646331"/>
          </a:xfrm>
          <a:prstGeom prst="rect">
            <a:avLst/>
          </a:prstGeom>
        </p:spPr>
        <p:txBody>
          <a:bodyPr wrap="none">
            <a:spAutoFit/>
          </a:bodyPr>
          <a:lstStyle/>
          <a:p>
            <a:pPr algn="ctr"/>
            <a:r>
              <a:rPr lang="en-US" altLang="zh-CN" dirty="0">
                <a:solidFill>
                  <a:srgbClr val="333333"/>
                </a:solidFill>
                <a:latin typeface="Arial" panose="020B0604020202020204" pitchFamily="34" charset="0"/>
                <a:ea typeface="MS Gothic" panose="020B0609070205080204" pitchFamily="49" charset="-128"/>
              </a:rPr>
              <a:t>Figure 1.</a:t>
            </a:r>
          </a:p>
          <a:p>
            <a:pPr algn="ctr"/>
            <a:r>
              <a:rPr lang="en-US" altLang="zh-CN" dirty="0">
                <a:solidFill>
                  <a:srgbClr val="333333"/>
                </a:solidFill>
                <a:latin typeface="Arial" panose="020B0604020202020204" pitchFamily="34" charset="0"/>
                <a:ea typeface="MS Gothic" panose="020B0609070205080204" pitchFamily="49" charset="-128"/>
              </a:rPr>
              <a:t>one-dimensional convolution</a:t>
            </a:r>
            <a:endParaRPr lang="zh-CN" altLang="en-US" dirty="0">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47120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08196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model----CNN operation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52" y="1560501"/>
            <a:ext cx="2684462" cy="1956586"/>
          </a:xfrm>
          <a:prstGeom prst="rect">
            <a:avLst/>
          </a:prstGeom>
        </p:spPr>
      </p:pic>
      <p:pic>
        <p:nvPicPr>
          <p:cNvPr id="17" name="Picture 2" descr="http://file.elecfans.com/web1/M00/4F/88/pIYBAFreggiAVJYtAAEv0s5MlhM89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785" y="1147152"/>
            <a:ext cx="4661213" cy="32888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5306995" y="3597993"/>
            <a:ext cx="1905117" cy="737173"/>
          </a:xfrm>
          <a:prstGeom prst="rect">
            <a:avLst/>
          </a:prstGeom>
        </p:spPr>
      </p:pic>
      <p:sp>
        <p:nvSpPr>
          <p:cNvPr id="16" name="Rectangle 15"/>
          <p:cNvSpPr/>
          <p:nvPr/>
        </p:nvSpPr>
        <p:spPr>
          <a:xfrm>
            <a:off x="-123140" y="3630024"/>
            <a:ext cx="3001048" cy="461665"/>
          </a:xfrm>
          <a:prstGeom prst="rect">
            <a:avLst/>
          </a:prstGeom>
        </p:spPr>
        <p:txBody>
          <a:bodyPr wrap="square">
            <a:spAutoFit/>
          </a:bodyPr>
          <a:lstStyle/>
          <a:p>
            <a:pPr algn="ctr"/>
            <a:r>
              <a:rPr lang="en-US" altLang="zh-CN" sz="1200" dirty="0">
                <a:latin typeface="Arial" panose="020B0604020202020204" pitchFamily="34" charset="0"/>
                <a:ea typeface="MS Gothic" panose="020B0609070205080204" pitchFamily="49" charset="-128"/>
                <a:cs typeface="Arial" panose="020B0604020202020204" pitchFamily="34" charset="0"/>
              </a:rPr>
              <a:t>Figure 1.</a:t>
            </a:r>
          </a:p>
          <a:p>
            <a:pPr algn="ctr"/>
            <a:r>
              <a:rPr lang="en-US" altLang="zh-CN" sz="1200" dirty="0">
                <a:latin typeface="Arial" panose="020B0604020202020204" pitchFamily="34" charset="0"/>
                <a:ea typeface="MS Gothic" panose="020B0609070205080204" pitchFamily="49" charset="-128"/>
                <a:cs typeface="Arial" panose="020B0604020202020204" pitchFamily="34" charset="0"/>
              </a:rPr>
              <a:t>Two Dimensional convolution</a:t>
            </a:r>
          </a:p>
        </p:txBody>
      </p:sp>
      <p:sp>
        <p:nvSpPr>
          <p:cNvPr id="21" name="Rectangle 20"/>
          <p:cNvSpPr/>
          <p:nvPr/>
        </p:nvSpPr>
        <p:spPr>
          <a:xfrm>
            <a:off x="6918634" y="2323211"/>
            <a:ext cx="1266364" cy="93676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600"/>
              </a:spcBef>
            </a:pPr>
            <a:r>
              <a:rPr lang="en-US" altLang="zh-CN" sz="1200" dirty="0" err="1">
                <a:solidFill>
                  <a:schemeClr val="tx1"/>
                </a:solidFill>
                <a:latin typeface="Arial" panose="020B0604020202020204" pitchFamily="34" charset="0"/>
                <a:ea typeface="MS Gothic" panose="020B0609070205080204" pitchFamily="49" charset="-128"/>
                <a:cs typeface="Arial" panose="020B0604020202020204" pitchFamily="34" charset="0"/>
              </a:rPr>
              <a:t>Kernel_num</a:t>
            </a:r>
            <a:r>
              <a:rPr lang="en-US" altLang="zh-CN" sz="1200" dirty="0">
                <a:solidFill>
                  <a:schemeClr val="tx1"/>
                </a:solidFill>
                <a:latin typeface="Arial" panose="020B0604020202020204" pitchFamily="34" charset="0"/>
                <a:ea typeface="MS Gothic" panose="020B0609070205080204" pitchFamily="49" charset="-128"/>
                <a:cs typeface="Arial" panose="020B0604020202020204" pitchFamily="34" charset="0"/>
              </a:rPr>
              <a:t>=2</a:t>
            </a:r>
          </a:p>
          <a:p>
            <a:pPr algn="ctr">
              <a:spcBef>
                <a:spcPts val="600"/>
              </a:spcBef>
            </a:pPr>
            <a:r>
              <a:rPr lang="en-US" altLang="zh-CN" sz="1200" dirty="0" err="1">
                <a:solidFill>
                  <a:schemeClr val="tx1"/>
                </a:solidFill>
                <a:latin typeface="Arial" panose="020B0604020202020204" pitchFamily="34" charset="0"/>
                <a:ea typeface="MS Gothic" panose="020B0609070205080204" pitchFamily="49" charset="-128"/>
                <a:cs typeface="Arial" panose="020B0604020202020204" pitchFamily="34" charset="0"/>
              </a:rPr>
              <a:t>Kernel_size</a:t>
            </a:r>
            <a:r>
              <a:rPr lang="en-US" altLang="zh-CN" sz="1200" dirty="0">
                <a:solidFill>
                  <a:schemeClr val="tx1"/>
                </a:solidFill>
                <a:latin typeface="Arial" panose="020B0604020202020204" pitchFamily="34" charset="0"/>
                <a:ea typeface="MS Gothic" panose="020B0609070205080204" pitchFamily="49" charset="-128"/>
                <a:cs typeface="Arial" panose="020B0604020202020204" pitchFamily="34" charset="0"/>
              </a:rPr>
              <a:t>=3</a:t>
            </a:r>
          </a:p>
          <a:p>
            <a:pPr algn="ctr">
              <a:spcBef>
                <a:spcPts val="600"/>
              </a:spcBef>
            </a:pPr>
            <a:r>
              <a:rPr lang="en-US" altLang="zh-CN" sz="1200" dirty="0">
                <a:solidFill>
                  <a:schemeClr val="tx1"/>
                </a:solidFill>
                <a:latin typeface="Arial" panose="020B0604020202020204" pitchFamily="34" charset="0"/>
                <a:ea typeface="MS Gothic" panose="020B0609070205080204" pitchFamily="49" charset="-128"/>
                <a:cs typeface="Arial" panose="020B0604020202020204" pitchFamily="34" charset="0"/>
              </a:rPr>
              <a:t>Padding=1</a:t>
            </a:r>
          </a:p>
          <a:p>
            <a:pPr algn="ctr">
              <a:spcBef>
                <a:spcPts val="600"/>
              </a:spcBef>
            </a:pPr>
            <a:r>
              <a:rPr lang="en-US" altLang="zh-CN" sz="1200" dirty="0">
                <a:solidFill>
                  <a:schemeClr val="tx1"/>
                </a:solidFill>
                <a:latin typeface="Arial" panose="020B0604020202020204" pitchFamily="34" charset="0"/>
                <a:ea typeface="MS Gothic" panose="020B0609070205080204" pitchFamily="49" charset="-128"/>
                <a:cs typeface="Arial" panose="020B0604020202020204" pitchFamily="34" charset="0"/>
              </a:rPr>
              <a:t>stride=2</a:t>
            </a:r>
            <a:endParaRPr lang="zh-CN" altLang="en-US" sz="1200" dirty="0">
              <a:solidFill>
                <a:schemeClr val="tx1"/>
              </a:solidFill>
              <a:latin typeface="Arial" panose="020B0604020202020204" pitchFamily="34" charset="0"/>
              <a:ea typeface="MS Gothic" panose="020B0609070205080204" pitchFamily="49" charset="-128"/>
              <a:cs typeface="Arial" panose="020B0604020202020204" pitchFamily="34" charset="0"/>
            </a:endParaRPr>
          </a:p>
        </p:txBody>
      </p:sp>
      <p:sp>
        <p:nvSpPr>
          <p:cNvPr id="10" name="Rectangle 9"/>
          <p:cNvSpPr/>
          <p:nvPr/>
        </p:nvSpPr>
        <p:spPr>
          <a:xfrm>
            <a:off x="6415670" y="3308503"/>
            <a:ext cx="1116423" cy="240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5" name="Rectangle 4"/>
          <p:cNvSpPr/>
          <p:nvPr/>
        </p:nvSpPr>
        <p:spPr>
          <a:xfrm>
            <a:off x="4393783" y="4443400"/>
            <a:ext cx="2921216" cy="461665"/>
          </a:xfrm>
          <a:prstGeom prst="rect">
            <a:avLst/>
          </a:prstGeom>
        </p:spPr>
        <p:txBody>
          <a:bodyPr wrap="square">
            <a:spAutoFit/>
          </a:bodyPr>
          <a:lstStyle/>
          <a:p>
            <a:pPr algn="ctr"/>
            <a:r>
              <a:rPr lang="en-US" altLang="zh-CN" sz="1200" dirty="0">
                <a:latin typeface="Arial" panose="020B0604020202020204" pitchFamily="34" charset="0"/>
                <a:ea typeface="MS Gothic" panose="020B0609070205080204" pitchFamily="49" charset="-128"/>
                <a:cs typeface="Arial" panose="020B0604020202020204" pitchFamily="34" charset="0"/>
              </a:rPr>
              <a:t>Figure 2.</a:t>
            </a:r>
          </a:p>
          <a:p>
            <a:pPr algn="ctr"/>
            <a:r>
              <a:rPr lang="en-US" altLang="zh-CN" sz="1200" dirty="0">
                <a:latin typeface="Arial" panose="020B0604020202020204" pitchFamily="34" charset="0"/>
                <a:ea typeface="MS Gothic" panose="020B0609070205080204" pitchFamily="49" charset="-128"/>
                <a:cs typeface="Arial" panose="020B0604020202020204" pitchFamily="34" charset="0"/>
              </a:rPr>
              <a:t>Three Dimensional convolution</a:t>
            </a:r>
          </a:p>
        </p:txBody>
      </p:sp>
    </p:spTree>
    <p:extLst>
      <p:ext uri="{BB962C8B-B14F-4D97-AF65-F5344CB8AC3E}">
        <p14:creationId xmlns:p14="http://schemas.microsoft.com/office/powerpoint/2010/main" val="390729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103" name="Rectangle 102"/>
          <p:cNvSpPr/>
          <p:nvPr/>
        </p:nvSpPr>
        <p:spPr>
          <a:xfrm>
            <a:off x="808827" y="4234660"/>
            <a:ext cx="6896188" cy="523220"/>
          </a:xfrm>
          <a:prstGeom prst="rect">
            <a:avLst/>
          </a:prstGeom>
        </p:spPr>
        <p:txBody>
          <a:bodyPr wrap="square">
            <a:spAutoFit/>
          </a:bodyPr>
          <a:lstStyle/>
          <a:p>
            <a:r>
              <a:rPr lang="en-US" altLang="zh-CN" sz="1400" dirty="0">
                <a:latin typeface="Arial" panose="020B0604020202020204" pitchFamily="34" charset="0"/>
                <a:ea typeface="MS Gothic" panose="020B0609070205080204" pitchFamily="49" charset="-128"/>
                <a:cs typeface="Arial" panose="020B0604020202020204" pitchFamily="34" charset="0"/>
              </a:rPr>
              <a:t>Problem</a:t>
            </a:r>
            <a:r>
              <a:rPr lang="zh-CN" altLang="en-US" sz="1400" dirty="0">
                <a:latin typeface="Arial" panose="020B0604020202020204" pitchFamily="34" charset="0"/>
                <a:ea typeface="MS Gothic" panose="020B0609070205080204" pitchFamily="49" charset="-128"/>
                <a:cs typeface="Arial" panose="020B0604020202020204" pitchFamily="34" charset="0"/>
              </a:rPr>
              <a:t>：</a:t>
            </a:r>
            <a:r>
              <a:rPr lang="en-US" altLang="zh-CN" sz="1400" dirty="0">
                <a:latin typeface="Arial" panose="020B0604020202020204" pitchFamily="34" charset="0"/>
                <a:ea typeface="MS Gothic" panose="020B0609070205080204" pitchFamily="49" charset="-128"/>
              </a:rPr>
              <a:t>How to expand the receptive field/length of the </a:t>
            </a:r>
            <a:r>
              <a:rPr lang="en-US" altLang="zh-CN" sz="1400" dirty="0" smtClean="0">
                <a:latin typeface="Arial" panose="020B0604020202020204" pitchFamily="34" charset="0"/>
                <a:ea typeface="MS Gothic" panose="020B0609070205080204" pitchFamily="49" charset="-128"/>
              </a:rPr>
              <a:t>sequence</a:t>
            </a:r>
            <a:r>
              <a:rPr lang="en-US" altLang="zh-CN" sz="1400" b="1" dirty="0" smtClean="0">
                <a:latin typeface="Arial" panose="020B0604020202020204" pitchFamily="34" charset="0"/>
                <a:ea typeface="MS Gothic" panose="020B0609070205080204" pitchFamily="49" charset="-128"/>
                <a:cs typeface="Arial" panose="020B0604020202020204" pitchFamily="34" charset="0"/>
              </a:rPr>
              <a:t> </a:t>
            </a:r>
            <a:r>
              <a:rPr lang="en-US" altLang="zh-CN" sz="1400" dirty="0">
                <a:latin typeface="Arial" panose="020B0604020202020204" pitchFamily="34" charset="0"/>
                <a:ea typeface="MS Gothic" panose="020B0609070205080204" pitchFamily="49" charset="-128"/>
              </a:rPr>
              <a:t>?</a:t>
            </a:r>
            <a:endParaRPr lang="en-US" altLang="zh-CN" sz="1400" b="1" dirty="0" smtClean="0">
              <a:latin typeface="Arial" panose="020B0604020202020204" pitchFamily="34" charset="0"/>
              <a:ea typeface="MS Gothic" panose="020B0609070205080204" pitchFamily="49" charset="-128"/>
              <a:cs typeface="Arial" panose="020B0604020202020204" pitchFamily="34" charset="0"/>
            </a:endParaRPr>
          </a:p>
          <a:p>
            <a:r>
              <a:rPr lang="en-US" altLang="zh-CN" sz="1400" dirty="0" smtClean="0">
                <a:latin typeface="Arial" panose="020B0604020202020204" pitchFamily="34" charset="0"/>
                <a:ea typeface="MS Gothic" panose="020B0609070205080204" pitchFamily="49" charset="-128"/>
                <a:cs typeface="Arial" panose="020B0604020202020204" pitchFamily="34" charset="0"/>
              </a:rPr>
              <a:t>	 	 </a:t>
            </a:r>
            <a:r>
              <a:rPr lang="en-US" altLang="zh-CN" sz="1400" dirty="0" smtClean="0">
                <a:latin typeface="Arial" panose="020B0604020202020204" pitchFamily="34" charset="0"/>
                <a:ea typeface="MS Gothic" panose="020B0609070205080204" pitchFamily="49" charset="-128"/>
              </a:rPr>
              <a:t>Bigger convolution kernel? Add more convolution layers?  </a:t>
            </a:r>
            <a:r>
              <a:rPr lang="en-US" altLang="zh-CN" sz="1400" dirty="0" smtClean="0">
                <a:solidFill>
                  <a:srgbClr val="C00000"/>
                </a:solidFill>
                <a:latin typeface="Arial" panose="020B0604020202020204" pitchFamily="34" charset="0"/>
                <a:ea typeface="MS Gothic" panose="020B0609070205080204" pitchFamily="49" charset="-128"/>
              </a:rPr>
              <a:t>NO</a:t>
            </a:r>
            <a:endParaRPr lang="en-US" altLang="zh-CN" sz="1400" dirty="0">
              <a:solidFill>
                <a:srgbClr val="C00000"/>
              </a:solidFill>
              <a:latin typeface="Arial" panose="020B0604020202020204" pitchFamily="34" charset="0"/>
              <a:ea typeface="MS Gothic" panose="020B0609070205080204" pitchFamily="49" charset="-128"/>
            </a:endParaRPr>
          </a:p>
        </p:txBody>
      </p:sp>
      <p:sp>
        <p:nvSpPr>
          <p:cNvPr id="27" name="Rectangle 26"/>
          <p:cNvSpPr/>
          <p:nvPr/>
        </p:nvSpPr>
        <p:spPr>
          <a:xfrm>
            <a:off x="358021" y="739679"/>
            <a:ext cx="5809732"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a:t>
            </a:r>
            <a:r>
              <a:rPr lang="en-US" altLang="zh-CN" sz="2000" dirty="0">
                <a:solidFill>
                  <a:schemeClr val="tx1">
                    <a:lumMod val="50000"/>
                  </a:schemeClr>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solidFill>
                  <a:srgbClr val="4D4D4D"/>
                </a:solidFill>
                <a:latin typeface="Arial" panose="020B0604020202020204" pitchFamily="34" charset="0"/>
                <a:ea typeface="Microsoft YaHei" panose="020B0503020204020204" pitchFamily="34" charset="-122"/>
                <a:cs typeface="Arial" panose="020B0604020202020204" pitchFamily="34" charset="0"/>
              </a:rPr>
              <a:t>Causal convolution</a:t>
            </a:r>
            <a:r>
              <a:rPr lang="en-US" altLang="zh-CN" sz="2000" dirty="0">
                <a:solidFill>
                  <a:schemeClr val="tx1">
                    <a:lumMod val="50000"/>
                  </a:schemeClr>
                </a:solidFill>
                <a:latin typeface="Arial" panose="020B0604020202020204" pitchFamily="34" charset="0"/>
                <a:ea typeface="MS Gothic" panose="020B0609070205080204" pitchFamily="49" charset="-128"/>
              </a:rPr>
              <a:t> </a:t>
            </a:r>
            <a:r>
              <a:rPr lang="en-US" altLang="zh-CN" sz="2000" dirty="0">
                <a:solidFill>
                  <a:schemeClr val="tx1">
                    <a:lumMod val="50000"/>
                  </a:schemeClr>
                </a:solidFill>
                <a:latin typeface="-apple-system"/>
                <a:ea typeface="MS Gothic" panose="020B0609070205080204" pitchFamily="49" charset="-128"/>
              </a:rPr>
              <a:t>  </a:t>
            </a:r>
            <a:endParaRPr lang="zh-CN" altLang="en-US" sz="2000" dirty="0">
              <a:solidFill>
                <a:schemeClr val="tx1">
                  <a:lumMod val="50000"/>
                </a:schemeClr>
              </a:solidFill>
              <a:latin typeface="Arial" panose="020B0604020202020204" pitchFamily="34" charset="0"/>
              <a:ea typeface="MS Gothic" panose="020B0609070205080204" pitchFamily="49" charset="-128"/>
            </a:endParaRPr>
          </a:p>
        </p:txBody>
      </p:sp>
      <p:sp>
        <p:nvSpPr>
          <p:cNvPr id="3" name="Rectangle 2"/>
          <p:cNvSpPr/>
          <p:nvPr/>
        </p:nvSpPr>
        <p:spPr>
          <a:xfrm>
            <a:off x="3033189" y="1807489"/>
            <a:ext cx="2307745" cy="523220"/>
          </a:xfrm>
          <a:prstGeom prst="rect">
            <a:avLst/>
          </a:prstGeom>
        </p:spPr>
        <p:txBody>
          <a:bodyPr wrap="square">
            <a:spAutoFit/>
          </a:bodyPr>
          <a:lstStyle/>
          <a:p>
            <a:r>
              <a:rPr lang="en-US" altLang="zh-CN" sz="1400" dirty="0">
                <a:solidFill>
                  <a:srgbClr val="4D4D4D"/>
                </a:solidFill>
                <a:latin typeface="Arial" panose="020B0604020202020204" pitchFamily="34" charset="0"/>
                <a:ea typeface="Microsoft YaHei" panose="020B0503020204020204" pitchFamily="34" charset="-122"/>
                <a:cs typeface="Arial" panose="020B0604020202020204" pitchFamily="34" charset="0"/>
              </a:rPr>
              <a:t>Causal means that it has </a:t>
            </a:r>
          </a:p>
          <a:p>
            <a:r>
              <a:rPr lang="en-US" altLang="zh-CN" sz="1400" dirty="0">
                <a:solidFill>
                  <a:srgbClr val="4D4D4D"/>
                </a:solidFill>
                <a:latin typeface="Arial" panose="020B0604020202020204" pitchFamily="34" charset="0"/>
                <a:ea typeface="Microsoft YaHei" panose="020B0503020204020204" pitchFamily="34" charset="-122"/>
                <a:cs typeface="Arial" panose="020B0604020202020204" pitchFamily="34" charset="0"/>
              </a:rPr>
              <a:t>no relevance to future data</a:t>
            </a:r>
          </a:p>
        </p:txBody>
      </p:sp>
      <p:grpSp>
        <p:nvGrpSpPr>
          <p:cNvPr id="42" name="Group 41"/>
          <p:cNvGrpSpPr/>
          <p:nvPr/>
        </p:nvGrpSpPr>
        <p:grpSpPr>
          <a:xfrm>
            <a:off x="1758226" y="1233262"/>
            <a:ext cx="6704737" cy="2738920"/>
            <a:chOff x="1053533" y="1272813"/>
            <a:chExt cx="8093872" cy="3329314"/>
          </a:xfrm>
        </p:grpSpPr>
        <p:grpSp>
          <p:nvGrpSpPr>
            <p:cNvPr id="43" name="Group 42"/>
            <p:cNvGrpSpPr/>
            <p:nvPr/>
          </p:nvGrpSpPr>
          <p:grpSpPr>
            <a:xfrm>
              <a:off x="1053533" y="1272813"/>
              <a:ext cx="8093872" cy="3329314"/>
              <a:chOff x="1053533" y="1272813"/>
              <a:chExt cx="8093872" cy="3329314"/>
            </a:xfrm>
          </p:grpSpPr>
          <p:grpSp>
            <p:nvGrpSpPr>
              <p:cNvPr id="47" name="Group 46"/>
              <p:cNvGrpSpPr/>
              <p:nvPr/>
            </p:nvGrpSpPr>
            <p:grpSpPr>
              <a:xfrm>
                <a:off x="1053533" y="1272813"/>
                <a:ext cx="8093872" cy="3329314"/>
                <a:chOff x="1053533" y="1272813"/>
                <a:chExt cx="8093872" cy="3329314"/>
              </a:xfrm>
            </p:grpSpPr>
            <p:pic>
              <p:nvPicPr>
                <p:cNvPr id="50" name="Picture 6" descr="https://images2018.cnblogs.com/blog/1383870/201807/1383870-20180730100824670-12886915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940" y="1327086"/>
                  <a:ext cx="6075867" cy="2528634"/>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le 50"/>
                <p:cNvSpPr/>
                <p:nvPr/>
              </p:nvSpPr>
              <p:spPr>
                <a:xfrm>
                  <a:off x="7758770" y="3022758"/>
                  <a:ext cx="1388635" cy="400645"/>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rPr>
                    <a:t>X1……Xt-1</a:t>
                  </a:r>
                  <a:endParaRPr lang="zh-CN" altLang="en-US" sz="1400" dirty="0">
                    <a:solidFill>
                      <a:schemeClr val="tx1"/>
                    </a:solidFill>
                    <a:latin typeface="Arial" panose="020B0604020202020204" pitchFamily="34" charset="0"/>
                  </a:endParaRPr>
                </a:p>
              </p:txBody>
            </p:sp>
            <p:sp>
              <p:nvSpPr>
                <p:cNvPr id="52" name="Rounded Rectangle 51"/>
                <p:cNvSpPr/>
                <p:nvPr/>
              </p:nvSpPr>
              <p:spPr>
                <a:xfrm>
                  <a:off x="7682570" y="1272813"/>
                  <a:ext cx="1380532" cy="400645"/>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rPr>
                    <a:t>X2……</a:t>
                  </a:r>
                  <a:r>
                    <a:rPr lang="en-US" altLang="zh-CN" sz="1400" dirty="0" err="1">
                      <a:solidFill>
                        <a:schemeClr val="tx1"/>
                      </a:solidFill>
                      <a:latin typeface="Arial" panose="020B0604020202020204" pitchFamily="34" charset="0"/>
                    </a:rPr>
                    <a:t>Xt</a:t>
                  </a:r>
                  <a:endParaRPr lang="zh-CN" altLang="en-US" sz="1400" dirty="0">
                    <a:solidFill>
                      <a:schemeClr val="tx1"/>
                    </a:solidFill>
                    <a:latin typeface="Arial" panose="020B0604020202020204" pitchFamily="34" charset="0"/>
                  </a:endParaRPr>
                </a:p>
              </p:txBody>
            </p:sp>
            <p:grpSp>
              <p:nvGrpSpPr>
                <p:cNvPr id="53" name="Group 52"/>
                <p:cNvGrpSpPr/>
                <p:nvPr/>
              </p:nvGrpSpPr>
              <p:grpSpPr>
                <a:xfrm>
                  <a:off x="1053533" y="3992527"/>
                  <a:ext cx="5764971" cy="609600"/>
                  <a:chOff x="259909" y="3947795"/>
                  <a:chExt cx="5764971" cy="609600"/>
                </a:xfrm>
              </p:grpSpPr>
              <p:pic>
                <p:nvPicPr>
                  <p:cNvPr id="54" name="Picture 8" descr="https://images2018.cnblogs.com/blog/1383870/201807/1383870-20180730100014982-11695400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855" y="3947795"/>
                    <a:ext cx="3248025" cy="60960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259909" y="4117816"/>
                    <a:ext cx="2932059" cy="336708"/>
                  </a:xfrm>
                  <a:prstGeom prst="rect">
                    <a:avLst/>
                  </a:prstGeom>
                </p:spPr>
                <p:txBody>
                  <a:bodyPr wrap="square">
                    <a:spAutoFit/>
                  </a:bodyPr>
                  <a:lstStyle/>
                  <a:p>
                    <a:r>
                      <a:rPr lang="en-US" altLang="zh-CN" sz="1200" dirty="0">
                        <a:solidFill>
                          <a:srgbClr val="666666"/>
                        </a:solidFill>
                        <a:latin typeface="Arial" panose="020B0604020202020204" pitchFamily="34" charset="0"/>
                        <a:ea typeface="MS Gothic" panose="020B0609070205080204" pitchFamily="49" charset="-128"/>
                      </a:rPr>
                      <a:t>Time series prediction problem:</a:t>
                    </a:r>
                    <a:endParaRPr lang="zh-CN" altLang="en-US" sz="1200" dirty="0">
                      <a:latin typeface="Arial" panose="020B0604020202020204" pitchFamily="34" charset="0"/>
                      <a:ea typeface="MS Gothic" panose="020B0609070205080204" pitchFamily="49" charset="-128"/>
                    </a:endParaRPr>
                  </a:p>
                </p:txBody>
              </p:sp>
            </p:grpSp>
          </p:grpSp>
          <p:cxnSp>
            <p:nvCxnSpPr>
              <p:cNvPr id="48" name="Straight Arrow Connector 47"/>
              <p:cNvCxnSpPr/>
              <p:nvPr/>
            </p:nvCxnSpPr>
            <p:spPr>
              <a:xfrm flipV="1">
                <a:off x="7245673" y="1473136"/>
                <a:ext cx="436897" cy="1"/>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7184713" y="3223081"/>
                <a:ext cx="574057" cy="0"/>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422939" y="1318137"/>
              <a:ext cx="5822734" cy="2224402"/>
              <a:chOff x="1422939" y="1360246"/>
              <a:chExt cx="5822734" cy="2224402"/>
            </a:xfrm>
          </p:grpSpPr>
          <p:sp>
            <p:nvSpPr>
              <p:cNvPr id="45" name="Oval 44"/>
              <p:cNvSpPr/>
              <p:nvPr/>
            </p:nvSpPr>
            <p:spPr>
              <a:xfrm flipH="1">
                <a:off x="1422939" y="2956559"/>
                <a:ext cx="5761772" cy="628089"/>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6" name="Oval 45"/>
              <p:cNvSpPr/>
              <p:nvPr/>
            </p:nvSpPr>
            <p:spPr>
              <a:xfrm flipH="1">
                <a:off x="1483900" y="1360246"/>
                <a:ext cx="5761773" cy="379412"/>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grpSp>
      </p:grpSp>
      <p:grpSp>
        <p:nvGrpSpPr>
          <p:cNvPr id="57" name="Group 56"/>
          <p:cNvGrpSpPr/>
          <p:nvPr/>
        </p:nvGrpSpPr>
        <p:grpSpPr>
          <a:xfrm>
            <a:off x="914401" y="1053389"/>
            <a:ext cx="5459907" cy="2360855"/>
            <a:chOff x="42166" y="1005473"/>
            <a:chExt cx="6591127" cy="2869754"/>
          </a:xfrm>
        </p:grpSpPr>
        <p:cxnSp>
          <p:nvCxnSpPr>
            <p:cNvPr id="58" name="Straight Connector 57"/>
            <p:cNvCxnSpPr/>
            <p:nvPr/>
          </p:nvCxnSpPr>
          <p:spPr>
            <a:xfrm>
              <a:off x="6633293" y="1005473"/>
              <a:ext cx="0" cy="2669431"/>
            </a:xfrm>
            <a:prstGeom prst="line">
              <a:avLst/>
            </a:prstGeom>
            <a:ln w="19050">
              <a:solidFill>
                <a:srgbClr val="C00000"/>
              </a:solidFill>
              <a:prstDash val="solid"/>
              <a:headEnd type="triangle"/>
            </a:ln>
            <a:effectLst/>
          </p:spPr>
          <p:style>
            <a:lnRef idx="2">
              <a:schemeClr val="accent1"/>
            </a:lnRef>
            <a:fillRef idx="0">
              <a:schemeClr val="accent1"/>
            </a:fillRef>
            <a:effectRef idx="1">
              <a:schemeClr val="accent1"/>
            </a:effectRef>
            <a:fontRef idx="minor">
              <a:schemeClr val="tx1"/>
            </a:fontRef>
          </p:style>
        </p:cxnSp>
        <p:sp>
          <p:nvSpPr>
            <p:cNvPr id="59" name="Rounded Rectangle 58"/>
            <p:cNvSpPr/>
            <p:nvPr/>
          </p:nvSpPr>
          <p:spPr>
            <a:xfrm>
              <a:off x="42166" y="3474582"/>
              <a:ext cx="1047568" cy="400645"/>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solidFill>
                    <a:schemeClr val="tx1"/>
                  </a:solidFill>
                  <a:latin typeface="Arial" panose="020B0604020202020204" pitchFamily="34" charset="0"/>
                </a:rPr>
                <a:t>Kernel=2</a:t>
              </a:r>
              <a:endParaRPr lang="zh-CN" altLang="en-US" sz="1200" dirty="0">
                <a:solidFill>
                  <a:schemeClr val="tx1"/>
                </a:solidFill>
                <a:latin typeface="Arial" panose="020B0604020202020204" pitchFamily="34" charset="0"/>
              </a:endParaRPr>
            </a:p>
          </p:txBody>
        </p:sp>
        <p:sp>
          <p:nvSpPr>
            <p:cNvPr id="60" name="Oval 59"/>
            <p:cNvSpPr/>
            <p:nvPr/>
          </p:nvSpPr>
          <p:spPr>
            <a:xfrm>
              <a:off x="1562100" y="2665630"/>
              <a:ext cx="613351" cy="256698"/>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61" name="Straight Connector 60"/>
            <p:cNvCxnSpPr>
              <a:stCxn id="59" idx="3"/>
              <a:endCxn id="60" idx="2"/>
            </p:cNvCxnSpPr>
            <p:nvPr/>
          </p:nvCxnSpPr>
          <p:spPr>
            <a:xfrm flipV="1">
              <a:off x="1089734" y="2793979"/>
              <a:ext cx="472366" cy="880925"/>
            </a:xfrm>
            <a:prstGeom prst="line">
              <a:avLst/>
            </a:prstGeom>
            <a:ln w="19050">
              <a:solidFill>
                <a:srgbClr val="C00000"/>
              </a:solidFill>
              <a:prstDash val="solid"/>
              <a:headEnd type="triangle"/>
            </a:ln>
            <a:effectLst/>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1562100" y="3084908"/>
              <a:ext cx="613351" cy="264139"/>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63" name="Straight Connector 62"/>
            <p:cNvCxnSpPr>
              <a:stCxn id="59" idx="3"/>
              <a:endCxn id="62" idx="2"/>
            </p:cNvCxnSpPr>
            <p:nvPr/>
          </p:nvCxnSpPr>
          <p:spPr>
            <a:xfrm flipV="1">
              <a:off x="1089734" y="3216979"/>
              <a:ext cx="472366" cy="457926"/>
            </a:xfrm>
            <a:prstGeom prst="line">
              <a:avLst/>
            </a:prstGeom>
            <a:ln w="19050">
              <a:solidFill>
                <a:srgbClr val="C00000"/>
              </a:solidFill>
              <a:prstDash val="solid"/>
              <a:headEnd type="triangle"/>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819148" y="3979199"/>
            <a:ext cx="8420101" cy="276999"/>
          </a:xfrm>
          <a:prstGeom prst="rect">
            <a:avLst/>
          </a:prstGeom>
        </p:spPr>
        <p:txBody>
          <a:bodyPr wrap="square">
            <a:spAutoFit/>
          </a:bodyPr>
          <a:lstStyle/>
          <a:p>
            <a:pPr lvl="0">
              <a:spcBef>
                <a:spcPct val="30000"/>
              </a:spcBef>
              <a:defRPr/>
            </a:pPr>
            <a:r>
              <a:rPr lang="zh-CN" altLang="en-US" sz="1200" b="1" dirty="0" smtClean="0">
                <a:latin typeface="+mj-ea"/>
                <a:ea typeface="+mj-ea"/>
                <a:cs typeface="Times New Roman" panose="02020603050405020304" pitchFamily="18" charset="0"/>
              </a:rPr>
              <a:t>感受野计</a:t>
            </a:r>
            <a:r>
              <a:rPr lang="zh-CN" altLang="en-US" sz="1200" b="1" dirty="0">
                <a:latin typeface="+mj-ea"/>
                <a:ea typeface="+mj-ea"/>
                <a:cs typeface="Times New Roman" panose="02020603050405020304" pitchFamily="18" charset="0"/>
              </a:rPr>
              <a:t>算公式：</a:t>
            </a:r>
            <a:r>
              <a:rPr lang="en-US" altLang="zh-CN" sz="1200" b="1" dirty="0" err="1">
                <a:latin typeface="+mj-ea"/>
                <a:ea typeface="+mj-ea"/>
                <a:cs typeface="Times New Roman" panose="02020603050405020304" pitchFamily="18" charset="0"/>
              </a:rPr>
              <a:t>RFn</a:t>
            </a:r>
            <a:r>
              <a:rPr lang="en-US" altLang="zh-CN" sz="1200" b="1" dirty="0">
                <a:latin typeface="+mj-ea"/>
                <a:ea typeface="+mj-ea"/>
                <a:cs typeface="Times New Roman" panose="02020603050405020304" pitchFamily="18" charset="0"/>
              </a:rPr>
              <a:t>=RFn-1 + (kn-1)*</a:t>
            </a:r>
            <a:r>
              <a:rPr lang="en-US" altLang="zh-CN" sz="1200" b="1" dirty="0" err="1">
                <a:latin typeface="+mj-ea"/>
                <a:ea typeface="+mj-ea"/>
                <a:cs typeface="Times New Roman" panose="02020603050405020304" pitchFamily="18" charset="0"/>
              </a:rPr>
              <a:t>stride_n</a:t>
            </a:r>
            <a:r>
              <a:rPr lang="zh-CN" altLang="en-US" sz="1200" b="1" dirty="0" smtClean="0">
                <a:latin typeface="+mj-ea"/>
                <a:ea typeface="+mj-ea"/>
                <a:cs typeface="Times New Roman" panose="02020603050405020304" pitchFamily="18" charset="0"/>
              </a:rPr>
              <a:t>，</a:t>
            </a:r>
            <a:r>
              <a:rPr lang="en-US" altLang="zh-CN" sz="1200" b="1" dirty="0" smtClean="0">
                <a:latin typeface="+mj-ea"/>
                <a:ea typeface="+mj-ea"/>
                <a:cs typeface="Times New Roman" panose="02020603050405020304" pitchFamily="18" charset="0"/>
              </a:rPr>
              <a:t>RF1</a:t>
            </a:r>
            <a:r>
              <a:rPr lang="zh-CN" altLang="en-US" sz="1200" b="1" dirty="0">
                <a:latin typeface="+mj-ea"/>
                <a:ea typeface="+mj-ea"/>
                <a:cs typeface="Times New Roman" panose="02020603050405020304" pitchFamily="18" charset="0"/>
              </a:rPr>
              <a:t>等于第一</a:t>
            </a:r>
            <a:r>
              <a:rPr lang="zh-CN" altLang="en-US" sz="1200" b="1" dirty="0" smtClean="0">
                <a:latin typeface="+mj-ea"/>
                <a:ea typeface="+mj-ea"/>
                <a:cs typeface="Times New Roman" panose="02020603050405020304" pitchFamily="18" charset="0"/>
              </a:rPr>
              <a:t>个</a:t>
            </a:r>
            <a:r>
              <a:rPr lang="zh-CN" altLang="en-US" sz="1200" b="1" dirty="0">
                <a:latin typeface="+mj-ea"/>
                <a:ea typeface="+mj-ea"/>
                <a:cs typeface="Times New Roman" panose="02020603050405020304" pitchFamily="18" charset="0"/>
              </a:rPr>
              <a:t>卷</a:t>
            </a:r>
            <a:r>
              <a:rPr lang="zh-CN" altLang="en-US" sz="1200" b="1" dirty="0" smtClean="0">
                <a:latin typeface="+mj-ea"/>
                <a:ea typeface="+mj-ea"/>
                <a:cs typeface="Times New Roman" panose="02020603050405020304" pitchFamily="18" charset="0"/>
              </a:rPr>
              <a:t>积</a:t>
            </a:r>
            <a:r>
              <a:rPr lang="zh-CN" altLang="en-US" sz="1200" b="1" dirty="0">
                <a:latin typeface="+mj-ea"/>
                <a:ea typeface="+mj-ea"/>
                <a:cs typeface="Times New Roman" panose="02020603050405020304" pitchFamily="18" charset="0"/>
              </a:rPr>
              <a:t>核</a:t>
            </a:r>
            <a:r>
              <a:rPr lang="zh-CN" altLang="en-US" sz="1200" b="1" dirty="0" smtClean="0">
                <a:latin typeface="+mj-ea"/>
                <a:ea typeface="+mj-ea"/>
                <a:cs typeface="Times New Roman" panose="02020603050405020304" pitchFamily="18" charset="0"/>
              </a:rPr>
              <a:t>数</a:t>
            </a:r>
            <a:r>
              <a:rPr lang="zh-CN" altLang="en-US" sz="1200" b="1" dirty="0">
                <a:latin typeface="+mj-ea"/>
                <a:ea typeface="+mj-ea"/>
                <a:cs typeface="Times New Roman" panose="02020603050405020304" pitchFamily="18" charset="0"/>
              </a:rPr>
              <a:t>目，</a:t>
            </a:r>
            <a:r>
              <a:rPr lang="en-US" altLang="zh-CN" sz="1200" b="1" dirty="0" err="1">
                <a:latin typeface="+mj-ea"/>
                <a:ea typeface="+mj-ea"/>
                <a:cs typeface="Times New Roman" panose="02020603050405020304" pitchFamily="18" charset="0"/>
              </a:rPr>
              <a:t>stride_n</a:t>
            </a:r>
            <a:r>
              <a:rPr lang="zh-CN" altLang="en-US" sz="1200" b="1" dirty="0">
                <a:latin typeface="+mj-ea"/>
                <a:ea typeface="+mj-ea"/>
                <a:cs typeface="Times New Roman" panose="02020603050405020304" pitchFamily="18" charset="0"/>
              </a:rPr>
              <a:t>为第</a:t>
            </a:r>
            <a:r>
              <a:rPr lang="en-US" altLang="zh-CN" sz="1200" b="1" dirty="0">
                <a:latin typeface="+mj-ea"/>
                <a:ea typeface="+mj-ea"/>
                <a:cs typeface="Times New Roman" panose="02020603050405020304" pitchFamily="18" charset="0"/>
              </a:rPr>
              <a:t>n</a:t>
            </a:r>
            <a:r>
              <a:rPr lang="zh-CN" altLang="en-US" sz="1200" b="1" dirty="0" smtClean="0">
                <a:latin typeface="+mj-ea"/>
                <a:ea typeface="+mj-ea"/>
                <a:cs typeface="Times New Roman" panose="02020603050405020304" pitchFamily="18" charset="0"/>
              </a:rPr>
              <a:t>次</a:t>
            </a:r>
            <a:r>
              <a:rPr lang="zh-CN" altLang="en-US" sz="1200" b="1" dirty="0">
                <a:latin typeface="+mj-ea"/>
                <a:ea typeface="+mj-ea"/>
                <a:cs typeface="Times New Roman" panose="02020603050405020304" pitchFamily="18" charset="0"/>
              </a:rPr>
              <a:t>滑动</a:t>
            </a:r>
            <a:r>
              <a:rPr lang="zh-CN" altLang="en-US" sz="1200" b="1" dirty="0" smtClean="0">
                <a:latin typeface="+mj-ea"/>
                <a:ea typeface="+mj-ea"/>
                <a:cs typeface="Times New Roman" panose="02020603050405020304" pitchFamily="18" charset="0"/>
              </a:rPr>
              <a:t>步长。</a:t>
            </a:r>
            <a:r>
              <a:rPr lang="en-US" altLang="zh-CN" sz="1200" b="1" dirty="0" err="1" smtClean="0">
                <a:latin typeface="+mj-ea"/>
                <a:ea typeface="+mj-ea"/>
                <a:cs typeface="Times New Roman" panose="02020603050405020304" pitchFamily="18" charset="0"/>
              </a:rPr>
              <a:t>Kn</a:t>
            </a:r>
            <a:r>
              <a:rPr lang="zh-CN" altLang="en-US" sz="1200" b="1" dirty="0" smtClean="0">
                <a:latin typeface="+mj-ea"/>
                <a:ea typeface="+mj-ea"/>
                <a:cs typeface="Times New Roman" panose="02020603050405020304" pitchFamily="18" charset="0"/>
              </a:rPr>
              <a:t>表示核宽度</a:t>
            </a:r>
            <a:endParaRPr lang="en-US" altLang="zh-CN" sz="1200"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429470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fltVal val="0"/>
                                          </p:val>
                                        </p:tav>
                                        <p:tav tm="100000">
                                          <p:val>
                                            <p:strVal val="#ppt_w"/>
                                          </p:val>
                                        </p:tav>
                                      </p:tavLst>
                                    </p:anim>
                                    <p:anim calcmode="lin" valueType="num">
                                      <p:cBhvr>
                                        <p:cTn id="15" dur="500" fill="hold"/>
                                        <p:tgtEl>
                                          <p:spTgt spid="57"/>
                                        </p:tgtEl>
                                        <p:attrNameLst>
                                          <p:attrName>ppt_h</p:attrName>
                                        </p:attrNameLst>
                                      </p:cBhvr>
                                      <p:tavLst>
                                        <p:tav tm="0">
                                          <p:val>
                                            <p:fltVal val="0"/>
                                          </p:val>
                                        </p:tav>
                                        <p:tav tm="100000">
                                          <p:val>
                                            <p:strVal val="#ppt_h"/>
                                          </p:val>
                                        </p:tav>
                                      </p:tavLst>
                                    </p:anim>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0" y="739679"/>
            <a:ext cx="9283414" cy="400110"/>
          </a:xfrm>
          <a:prstGeom prst="rect">
            <a:avLst/>
          </a:prstGeom>
        </p:spPr>
        <p:txBody>
          <a:bodyPr wrap="squar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a:t>
            </a:r>
            <a:r>
              <a:rPr lang="en-US" altLang="zh-CN" sz="2000" dirty="0">
                <a:solidFill>
                  <a:srgbClr val="4D4D4D"/>
                </a:solidFill>
                <a:latin typeface="Arial" panose="020B0604020202020204" pitchFamily="34" charset="0"/>
                <a:ea typeface="Microsoft YaHei" panose="020B0503020204020204" pitchFamily="34" charset="-122"/>
                <a:cs typeface="Arial" panose="020B0604020202020204" pitchFamily="34" charset="0"/>
              </a:rPr>
              <a:t>Simple structure (causal and dilated convolution)</a:t>
            </a:r>
            <a:r>
              <a:rPr lang="en-US" altLang="zh-CN" sz="2000" dirty="0">
                <a:solidFill>
                  <a:schemeClr val="tx1">
                    <a:lumMod val="50000"/>
                  </a:schemeClr>
                </a:solidFill>
                <a:latin typeface="Arial" panose="020B0604020202020204" pitchFamily="34" charset="0"/>
                <a:ea typeface="MS Gothic" panose="020B0609070205080204" pitchFamily="49" charset="-128"/>
              </a:rPr>
              <a:t>   </a:t>
            </a:r>
            <a:r>
              <a:rPr lang="en-US" altLang="zh-CN" sz="2000" dirty="0">
                <a:solidFill>
                  <a:schemeClr val="tx1">
                    <a:lumMod val="50000"/>
                  </a:schemeClr>
                </a:solidFill>
                <a:latin typeface="-apple-system"/>
                <a:ea typeface="MS Gothic" panose="020B0609070205080204" pitchFamily="49" charset="-128"/>
              </a:rPr>
              <a:t> </a:t>
            </a:r>
            <a:endParaRPr lang="zh-CN" altLang="en-US" sz="2000" dirty="0">
              <a:solidFill>
                <a:schemeClr val="tx1">
                  <a:lumMod val="50000"/>
                </a:schemeClr>
              </a:solidFill>
              <a:latin typeface="Arial" panose="020B0604020202020204" pitchFamily="34" charset="0"/>
              <a:ea typeface="MS Gothic" panose="020B0609070205080204" pitchFamily="49" charset="-128"/>
            </a:endParaRPr>
          </a:p>
        </p:txBody>
      </p:sp>
      <p:pic>
        <p:nvPicPr>
          <p:cNvPr id="12292" name="Picture 4" descr="https://images2018.cnblogs.com/blog/1020673/201807/1020673-20180731173101855-139456797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88335" y="2585824"/>
            <a:ext cx="3747471" cy="1722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626994" y="1189616"/>
            <a:ext cx="4252186" cy="1346114"/>
          </a:xfrm>
          <a:prstGeom prst="rect">
            <a:avLst/>
          </a:prstGeom>
        </p:spPr>
      </p:pic>
      <p:sp>
        <p:nvSpPr>
          <p:cNvPr id="7" name="Rectangle 6"/>
          <p:cNvSpPr/>
          <p:nvPr/>
        </p:nvSpPr>
        <p:spPr>
          <a:xfrm>
            <a:off x="2406108" y="4461005"/>
            <a:ext cx="4736841" cy="276999"/>
          </a:xfrm>
          <a:prstGeom prst="rect">
            <a:avLst/>
          </a:prstGeom>
        </p:spPr>
        <p:txBody>
          <a:bodyPr wrap="square">
            <a:spAutoFit/>
          </a:bodyPr>
          <a:lstStyle/>
          <a:p>
            <a:pPr algn="ctr"/>
            <a:r>
              <a:rPr lang="en-US" altLang="zh-CN" sz="1200" dirty="0">
                <a:solidFill>
                  <a:srgbClr val="333333"/>
                </a:solidFill>
                <a:latin typeface="Arial" panose="020B0604020202020204" pitchFamily="34" charset="0"/>
                <a:ea typeface="MS Gothic" panose="020B0609070205080204" pitchFamily="49" charset="-128"/>
              </a:rPr>
              <a:t>One-dimensional dilated convolution</a:t>
            </a:r>
            <a:endParaRPr lang="zh-CN" altLang="en-US" sz="1200" dirty="0">
              <a:latin typeface="Arial" panose="020B0604020202020204" pitchFamily="34" charset="0"/>
              <a:ea typeface="MS Gothic" panose="020B0609070205080204" pitchFamily="49" charset="-128"/>
            </a:endParaRPr>
          </a:p>
        </p:txBody>
      </p:sp>
      <p:pic>
        <p:nvPicPr>
          <p:cNvPr id="8" name="Picture 7"/>
          <p:cNvPicPr>
            <a:picLocks noChangeAspect="1"/>
          </p:cNvPicPr>
          <p:nvPr/>
        </p:nvPicPr>
        <p:blipFill>
          <a:blip r:embed="rId5"/>
          <a:stretch>
            <a:fillRect/>
          </a:stretch>
        </p:blipFill>
        <p:spPr>
          <a:xfrm>
            <a:off x="6849650" y="2535730"/>
            <a:ext cx="586598" cy="176324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020460" y="1524559"/>
                <a:ext cx="1781908" cy="664524"/>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rgbClr val="C00000"/>
                    </a:solidFill>
                    <a:latin typeface="Arial" panose="020B0604020202020204" pitchFamily="34" charset="0"/>
                  </a:rPr>
                  <a:t>Rule:</a:t>
                </a:r>
              </a:p>
              <a:p>
                <a:pPr algn="ctr"/>
                <a:r>
                  <a:rPr lang="en-US" altLang="zh-CN" dirty="0">
                    <a:solidFill>
                      <a:srgbClr val="C00000"/>
                    </a:solidFill>
                    <a:latin typeface="Arial" panose="020B0604020202020204" pitchFamily="34" charset="0"/>
                  </a:rPr>
                  <a:t>Dilation</a:t>
                </a:r>
                <a14:m>
                  <m:oMath xmlns:m="http://schemas.openxmlformats.org/officeDocument/2006/math">
                    <m:r>
                      <a:rPr lang="en-US" altLang="zh-CN" i="1" smtClean="0">
                        <a:solidFill>
                          <a:srgbClr val="C00000"/>
                        </a:solidFill>
                        <a:latin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2</m:t>
                        </m:r>
                      </m:e>
                      <m:sup>
                        <m:r>
                          <a:rPr lang="en-US" altLang="zh-CN" b="0" i="1" smtClean="0">
                            <a:solidFill>
                              <a:srgbClr val="C00000"/>
                            </a:solidFill>
                            <a:latin typeface="Cambria Math" panose="02040503050406030204" pitchFamily="18" charset="0"/>
                          </a:rPr>
                          <m:t>𝑁</m:t>
                        </m:r>
                      </m:sup>
                    </m:sSup>
                  </m:oMath>
                </a14:m>
                <a:endParaRPr lang="zh-CN" altLang="en-US" dirty="0">
                  <a:solidFill>
                    <a:srgbClr val="C00000"/>
                  </a:solidFill>
                  <a:latin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20460" y="1524559"/>
                <a:ext cx="1781908" cy="664524"/>
              </a:xfrm>
              <a:prstGeom prst="rect">
                <a:avLst/>
              </a:prstGeom>
              <a:blipFill>
                <a:blip r:embed="rId6"/>
                <a:stretch>
                  <a:fillRect t="-885" b="-10619"/>
                </a:stretch>
              </a:blipFill>
              <a:ln w="22225">
                <a:solidFill>
                  <a:srgbClr val="C00000"/>
                </a:solidFill>
              </a:ln>
              <a:effectLst/>
            </p:spPr>
            <p:txBody>
              <a:bodyPr/>
              <a:lstStyle/>
              <a:p>
                <a:r>
                  <a:rPr lang="zh-CN" altLang="en-US">
                    <a:noFill/>
                  </a:rPr>
                  <a:t> </a:t>
                </a:r>
              </a:p>
            </p:txBody>
          </p:sp>
        </mc:Fallback>
      </mc:AlternateContent>
      <p:sp>
        <p:nvSpPr>
          <p:cNvPr id="18" name="Rectangle 17"/>
          <p:cNvSpPr/>
          <p:nvPr/>
        </p:nvSpPr>
        <p:spPr>
          <a:xfrm>
            <a:off x="0" y="2374736"/>
            <a:ext cx="2543492" cy="646331"/>
          </a:xfrm>
          <a:prstGeom prst="rect">
            <a:avLst/>
          </a:prstGeom>
        </p:spPr>
        <p:txBody>
          <a:bodyPr wrap="square">
            <a:spAutoFit/>
          </a:bodyPr>
          <a:lstStyle/>
          <a:p>
            <a:pPr algn="ctr"/>
            <a:r>
              <a:rPr lang="en-US" altLang="zh-CN" sz="1200" dirty="0" err="1">
                <a:solidFill>
                  <a:srgbClr val="4D4D4D"/>
                </a:solidFill>
                <a:latin typeface="Microsoft YaHei" panose="020B0503020204020204" pitchFamily="34" charset="-122"/>
                <a:ea typeface="Microsoft YaHei" panose="020B0503020204020204" pitchFamily="34" charset="-122"/>
              </a:rPr>
              <a:t>dilated_filter_size</a:t>
            </a:r>
            <a:r>
              <a:rPr lang="en-US" altLang="zh-CN" sz="1200" dirty="0">
                <a:solidFill>
                  <a:srgbClr val="4D4D4D"/>
                </a:solidFill>
                <a:latin typeface="Microsoft YaHei" panose="020B0503020204020204" pitchFamily="34" charset="-122"/>
                <a:ea typeface="Microsoft YaHei" panose="020B0503020204020204" pitchFamily="34" charset="-122"/>
              </a:rPr>
              <a:t> =</a:t>
            </a:r>
          </a:p>
          <a:p>
            <a:pPr algn="ctr"/>
            <a:r>
              <a:rPr lang="en-US" altLang="zh-CN" sz="1200" dirty="0">
                <a:solidFill>
                  <a:srgbClr val="4D4D4D"/>
                </a:solidFill>
                <a:latin typeface="Microsoft YaHei" panose="020B0503020204020204" pitchFamily="34" charset="-122"/>
                <a:ea typeface="Microsoft YaHei" panose="020B0503020204020204" pitchFamily="34" charset="-122"/>
              </a:rPr>
              <a:t> </a:t>
            </a:r>
            <a:r>
              <a:rPr lang="en-US" altLang="zh-CN" sz="1200" dirty="0" err="1">
                <a:solidFill>
                  <a:srgbClr val="4D4D4D"/>
                </a:solidFill>
                <a:latin typeface="Microsoft YaHei" panose="020B0503020204020204" pitchFamily="34" charset="-122"/>
                <a:ea typeface="Microsoft YaHei" panose="020B0503020204020204" pitchFamily="34" charset="-122"/>
              </a:rPr>
              <a:t>filter_size</a:t>
            </a:r>
            <a:r>
              <a:rPr lang="en-US" altLang="zh-CN" sz="1200" dirty="0">
                <a:solidFill>
                  <a:srgbClr val="4D4D4D"/>
                </a:solidFill>
                <a:latin typeface="Microsoft YaHei" panose="020B0503020204020204" pitchFamily="34" charset="-122"/>
                <a:ea typeface="Microsoft YaHei" panose="020B0503020204020204" pitchFamily="34" charset="-122"/>
              </a:rPr>
              <a:t> + (</a:t>
            </a:r>
            <a:r>
              <a:rPr lang="en-US" altLang="zh-CN" sz="1200" dirty="0" err="1">
                <a:solidFill>
                  <a:srgbClr val="4D4D4D"/>
                </a:solidFill>
                <a:latin typeface="Microsoft YaHei" panose="020B0503020204020204" pitchFamily="34" charset="-122"/>
                <a:ea typeface="Microsoft YaHei" panose="020B0503020204020204" pitchFamily="34" charset="-122"/>
              </a:rPr>
              <a:t>filter_size</a:t>
            </a:r>
            <a:r>
              <a:rPr lang="en-US" altLang="zh-CN" sz="1200" dirty="0">
                <a:solidFill>
                  <a:srgbClr val="4D4D4D"/>
                </a:solidFill>
                <a:latin typeface="Microsoft YaHei" panose="020B0503020204020204" pitchFamily="34" charset="-122"/>
                <a:ea typeface="Microsoft YaHei" panose="020B0503020204020204" pitchFamily="34" charset="-122"/>
              </a:rPr>
              <a:t> - 1) * (dilation - 1)</a:t>
            </a:r>
            <a:r>
              <a:rPr lang="zh-CN" altLang="en-US" sz="1200" dirty="0">
                <a:solidFill>
                  <a:srgbClr val="4D4D4D"/>
                </a:solidFill>
                <a:latin typeface="Microsoft YaHei" panose="020B0503020204020204" pitchFamily="34" charset="-122"/>
                <a:ea typeface="Microsoft YaHei" panose="020B0503020204020204" pitchFamily="34" charset="-122"/>
              </a:rPr>
              <a:t>，</a:t>
            </a:r>
            <a:r>
              <a:rPr lang="en-US" altLang="zh-CN" sz="1200" dirty="0">
                <a:solidFill>
                  <a:srgbClr val="4D4D4D"/>
                </a:solidFill>
                <a:latin typeface="Microsoft YaHei" panose="020B0503020204020204" pitchFamily="34" charset="-122"/>
                <a:ea typeface="Microsoft YaHei" panose="020B0503020204020204" pitchFamily="34" charset="-122"/>
              </a:rPr>
              <a:t>dilation</a:t>
            </a:r>
            <a:r>
              <a:rPr lang="zh-CN" altLang="en-US" sz="1200" dirty="0">
                <a:solidFill>
                  <a:srgbClr val="4D4D4D"/>
                </a:solidFill>
                <a:latin typeface="Microsoft YaHei" panose="020B0503020204020204" pitchFamily="34" charset="-122"/>
                <a:ea typeface="Microsoft YaHei" panose="020B0503020204020204" pitchFamily="34" charset="-122"/>
              </a:rPr>
              <a:t>为膨胀率</a:t>
            </a:r>
            <a:endParaRPr lang="zh-CN" altLang="en-US" sz="1200" dirty="0">
              <a:latin typeface="Arial" panose="020B0604020202020204" pitchFamily="34" charset="0"/>
              <a:ea typeface="MS Gothic" panose="020B0609070205080204" pitchFamily="49" charset="-128"/>
            </a:endParaRPr>
          </a:p>
        </p:txBody>
      </p:sp>
      <p:sp>
        <p:nvSpPr>
          <p:cNvPr id="3" name="Rectangle 2"/>
          <p:cNvSpPr/>
          <p:nvPr/>
        </p:nvSpPr>
        <p:spPr>
          <a:xfrm>
            <a:off x="86533" y="3591867"/>
            <a:ext cx="2690786" cy="646331"/>
          </a:xfrm>
          <a:prstGeom prst="rect">
            <a:avLst/>
          </a:prstGeom>
        </p:spPr>
        <p:txBody>
          <a:bodyPr wrap="square">
            <a:spAutoFit/>
          </a:bodyPr>
          <a:lstStyle/>
          <a:p>
            <a:pPr algn="ctr"/>
            <a:r>
              <a:rPr lang="en-US" altLang="zh-CN" sz="1200" dirty="0" smtClean="0"/>
              <a:t>Reference</a:t>
            </a:r>
            <a:r>
              <a:rPr lang="zh-CN" altLang="en-US" sz="1200" dirty="0" smtClean="0"/>
              <a:t>：</a:t>
            </a:r>
            <a:endParaRPr lang="en-US" altLang="zh-CN" sz="1200" dirty="0" smtClean="0"/>
          </a:p>
          <a:p>
            <a:pPr algn="ctr"/>
            <a:r>
              <a:rPr lang="en-US" altLang="zh-CN" sz="1200" dirty="0" smtClean="0"/>
              <a:t>https</a:t>
            </a:r>
            <a:r>
              <a:rPr lang="en-US" altLang="zh-CN" sz="1200" dirty="0"/>
              <a:t>://deepmind.com/blog/article/wavenet-generative-model-raw-audio</a:t>
            </a:r>
          </a:p>
        </p:txBody>
      </p:sp>
    </p:spTree>
    <p:extLst>
      <p:ext uri="{BB962C8B-B14F-4D97-AF65-F5344CB8AC3E}">
        <p14:creationId xmlns:p14="http://schemas.microsoft.com/office/powerpoint/2010/main" val="3377289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779274"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a:t>
            </a:r>
            <a:r>
              <a:rPr lang="en-US" altLang="zh-CN" sz="2000" dirty="0">
                <a:solidFill>
                  <a:srgbClr val="4D4D4D"/>
                </a:solidFill>
                <a:latin typeface="Arial" panose="020B0604020202020204" pitchFamily="34" charset="0"/>
                <a:ea typeface="Microsoft YaHei" panose="020B0503020204020204" pitchFamily="34" charset="-122"/>
                <a:cs typeface="Arial" panose="020B0604020202020204" pitchFamily="34" charset="0"/>
              </a:rPr>
              <a:t>dilated convolution</a:t>
            </a:r>
            <a:r>
              <a:rPr lang="en-US" altLang="zh-CN" sz="2000" dirty="0">
                <a:solidFill>
                  <a:schemeClr val="tx1">
                    <a:lumMod val="50000"/>
                  </a:schemeClr>
                </a:solidFill>
                <a:latin typeface="Arial" panose="020B0604020202020204" pitchFamily="34" charset="0"/>
                <a:ea typeface="MS Gothic" panose="020B0609070205080204" pitchFamily="49" charset="-128"/>
              </a:rPr>
              <a:t>   </a:t>
            </a:r>
            <a:r>
              <a:rPr lang="en-US" altLang="zh-CN" sz="2000" dirty="0">
                <a:solidFill>
                  <a:schemeClr val="tx1">
                    <a:lumMod val="50000"/>
                  </a:schemeClr>
                </a:solidFill>
                <a:latin typeface="-apple-system"/>
                <a:ea typeface="MS Gothic" panose="020B0609070205080204" pitchFamily="49" charset="-128"/>
              </a:rPr>
              <a:t> </a:t>
            </a:r>
            <a:endParaRPr lang="zh-CN" altLang="en-US" sz="2000" dirty="0">
              <a:solidFill>
                <a:schemeClr val="tx1">
                  <a:lumMod val="50000"/>
                </a:schemeClr>
              </a:solidFill>
              <a:latin typeface="Arial" panose="020B0604020202020204" pitchFamily="34" charset="0"/>
              <a:ea typeface="MS Gothic" panose="020B0609070205080204" pitchFamily="49" charset="-128"/>
            </a:endParaRPr>
          </a:p>
        </p:txBody>
      </p:sp>
      <p:pic>
        <p:nvPicPr>
          <p:cNvPr id="3" name="Picture 2"/>
          <p:cNvPicPr>
            <a:picLocks noChangeAspect="1"/>
          </p:cNvPicPr>
          <p:nvPr/>
        </p:nvPicPr>
        <p:blipFill>
          <a:blip r:embed="rId3"/>
          <a:stretch>
            <a:fillRect/>
          </a:stretch>
        </p:blipFill>
        <p:spPr>
          <a:xfrm>
            <a:off x="2066272" y="1388357"/>
            <a:ext cx="4676750" cy="2839766"/>
          </a:xfrm>
          <a:prstGeom prst="rect">
            <a:avLst/>
          </a:prstGeom>
        </p:spPr>
      </p:pic>
      <p:sp>
        <p:nvSpPr>
          <p:cNvPr id="9" name="Rectangle 8"/>
          <p:cNvSpPr/>
          <p:nvPr/>
        </p:nvSpPr>
        <p:spPr>
          <a:xfrm>
            <a:off x="2776583" y="4322997"/>
            <a:ext cx="3050195" cy="307777"/>
          </a:xfrm>
          <a:prstGeom prst="rect">
            <a:avLst/>
          </a:prstGeom>
        </p:spPr>
        <p:txBody>
          <a:bodyPr wrap="none">
            <a:spAutoFit/>
          </a:bodyPr>
          <a:lstStyle/>
          <a:p>
            <a:pPr algn="ctr"/>
            <a:r>
              <a:rPr lang="en-US" altLang="zh-CN" sz="1400" dirty="0">
                <a:solidFill>
                  <a:srgbClr val="333333"/>
                </a:solidFill>
                <a:latin typeface="Arial" panose="020B0604020202020204" pitchFamily="34" charset="0"/>
                <a:ea typeface="MS Gothic" panose="020B0609070205080204" pitchFamily="49" charset="-128"/>
              </a:rPr>
              <a:t>Tow-dimensional dilated convolution</a:t>
            </a:r>
            <a:endParaRPr lang="zh-CN" altLang="en-US" sz="1400" dirty="0">
              <a:latin typeface="Arial" panose="020B0604020202020204" pitchFamily="34" charset="0"/>
              <a:ea typeface="MS Gothic" panose="020B0609070205080204" pitchFamily="49" charset="-128"/>
            </a:endParaRPr>
          </a:p>
        </p:txBody>
      </p:sp>
      <p:sp>
        <p:nvSpPr>
          <p:cNvPr id="10" name="Rectangle 9"/>
          <p:cNvSpPr/>
          <p:nvPr/>
        </p:nvSpPr>
        <p:spPr>
          <a:xfrm>
            <a:off x="6743022" y="2143716"/>
            <a:ext cx="1869532" cy="747976"/>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rgbClr val="C00000"/>
                </a:solidFill>
                <a:latin typeface="Arial" panose="020B0604020202020204" pitchFamily="34" charset="0"/>
              </a:rPr>
              <a:t>Rule:</a:t>
            </a:r>
          </a:p>
          <a:p>
            <a:pPr algn="ctr"/>
            <a:r>
              <a:rPr lang="en-US" altLang="zh-CN" sz="1600" dirty="0">
                <a:solidFill>
                  <a:srgbClr val="C00000"/>
                </a:solidFill>
                <a:latin typeface="Arial" panose="020B0604020202020204" pitchFamily="34" charset="0"/>
              </a:rPr>
              <a:t>Dilation=A prime number(</a:t>
            </a:r>
            <a:r>
              <a:rPr lang="zh-CN" altLang="en-US" sz="1600" dirty="0">
                <a:solidFill>
                  <a:srgbClr val="C00000"/>
                </a:solidFill>
                <a:latin typeface="Arial" panose="020B0604020202020204" pitchFamily="34" charset="0"/>
              </a:rPr>
              <a:t>素数</a:t>
            </a:r>
            <a:r>
              <a:rPr lang="en-US" altLang="zh-CN" sz="1600" dirty="0">
                <a:solidFill>
                  <a:srgbClr val="C00000"/>
                </a:solidFill>
                <a:latin typeface="Arial" panose="020B0604020202020204" pitchFamily="34" charset="0"/>
              </a:rPr>
              <a:t>)</a:t>
            </a:r>
            <a:endParaRPr lang="zh-CN" altLang="en-US" sz="1600" dirty="0">
              <a:solidFill>
                <a:srgbClr val="C00000"/>
              </a:solidFill>
              <a:latin typeface="Arial" panose="020B0604020202020204" pitchFamily="34" charset="0"/>
            </a:endParaRPr>
          </a:p>
        </p:txBody>
      </p:sp>
    </p:spTree>
    <p:extLst>
      <p:ext uri="{BB962C8B-B14F-4D97-AF65-F5344CB8AC3E}">
        <p14:creationId xmlns:p14="http://schemas.microsoft.com/office/powerpoint/2010/main" val="3099415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5591724"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err="1">
                <a:latin typeface="Arial" panose="020B0604020202020204" pitchFamily="34" charset="0"/>
                <a:ea typeface="MS Gothic" panose="020B0609070205080204" pitchFamily="49" charset="-128"/>
                <a:cs typeface="Arial" panose="020B0604020202020204" pitchFamily="34" charset="0"/>
              </a:rPr>
              <a:t>WaveNet</a:t>
            </a:r>
            <a:r>
              <a:rPr lang="en-US" altLang="zh-CN" sz="2000" dirty="0">
                <a:latin typeface="Arial" panose="020B0604020202020204" pitchFamily="34" charset="0"/>
                <a:ea typeface="MS Gothic" panose="020B0609070205080204" pitchFamily="49" charset="-128"/>
                <a:cs typeface="Arial" panose="020B0604020202020204" pitchFamily="34" charset="0"/>
              </a:rPr>
              <a:t> CNN model----Complex structure</a:t>
            </a:r>
            <a:r>
              <a:rPr lang="en-US" altLang="zh-CN" sz="2000" dirty="0">
                <a:solidFill>
                  <a:schemeClr val="tx1">
                    <a:lumMod val="50000"/>
                  </a:schemeClr>
                </a:solidFill>
                <a:latin typeface="Arial" panose="020B0604020202020204" pitchFamily="34" charset="0"/>
                <a:ea typeface="MS Gothic" panose="020B0609070205080204" pitchFamily="49" charset="-128"/>
              </a:rPr>
              <a:t> </a:t>
            </a:r>
            <a:r>
              <a:rPr lang="en-US" altLang="zh-CN" sz="2000" dirty="0">
                <a:solidFill>
                  <a:schemeClr val="tx1">
                    <a:lumMod val="50000"/>
                  </a:schemeClr>
                </a:solidFill>
                <a:latin typeface="-apple-system"/>
                <a:ea typeface="MS Gothic" panose="020B0609070205080204" pitchFamily="49" charset="-128"/>
              </a:rPr>
              <a:t> </a:t>
            </a:r>
            <a:endParaRPr lang="zh-CN" altLang="en-US" sz="2000" dirty="0">
              <a:solidFill>
                <a:schemeClr val="tx1">
                  <a:lumMod val="50000"/>
                </a:schemeClr>
              </a:solidFill>
              <a:latin typeface="Arial" panose="020B0604020202020204" pitchFamily="34" charset="0"/>
              <a:ea typeface="MS Gothic" panose="020B0609070205080204" pitchFamily="49" charset="-128"/>
            </a:endParaRPr>
          </a:p>
        </p:txBody>
      </p:sp>
      <p:pic>
        <p:nvPicPr>
          <p:cNvPr id="11" name="Picture 10"/>
          <p:cNvPicPr>
            <a:picLocks noChangeAspect="1"/>
          </p:cNvPicPr>
          <p:nvPr/>
        </p:nvPicPr>
        <p:blipFill>
          <a:blip r:embed="rId3"/>
          <a:stretch>
            <a:fillRect/>
          </a:stretch>
        </p:blipFill>
        <p:spPr>
          <a:xfrm>
            <a:off x="2934047" y="1071638"/>
            <a:ext cx="4964543" cy="2866269"/>
          </a:xfrm>
          <a:prstGeom prst="rect">
            <a:avLst/>
          </a:prstGeom>
        </p:spPr>
      </p:pic>
      <p:sp>
        <p:nvSpPr>
          <p:cNvPr id="13" name="Rectangle 12"/>
          <p:cNvSpPr/>
          <p:nvPr/>
        </p:nvSpPr>
        <p:spPr>
          <a:xfrm>
            <a:off x="5810061" y="2004599"/>
            <a:ext cx="3299301" cy="338554"/>
          </a:xfrm>
          <a:prstGeom prst="rect">
            <a:avLst/>
          </a:prstGeom>
        </p:spPr>
        <p:txBody>
          <a:bodyPr wrap="none">
            <a:spAutoFit/>
          </a:bodyPr>
          <a:lstStyle/>
          <a:p>
            <a:r>
              <a:rPr lang="en-US" altLang="zh-CN" sz="1600" dirty="0">
                <a:latin typeface="Arial" panose="020B0604020202020204" pitchFamily="34" charset="0"/>
                <a:ea typeface="MS Gothic" panose="020B0609070205080204" pitchFamily="49" charset="-128"/>
              </a:rPr>
              <a:t>Similar to LSTM /GRU gate output</a:t>
            </a:r>
            <a:endParaRPr lang="zh-CN" altLang="en-US" sz="1600" dirty="0">
              <a:latin typeface="Arial" panose="020B0604020202020204" pitchFamily="34" charset="0"/>
              <a:ea typeface="MS Gothic" panose="020B0609070205080204" pitchFamily="49" charset="-128"/>
            </a:endParaRPr>
          </a:p>
        </p:txBody>
      </p:sp>
      <p:sp>
        <p:nvSpPr>
          <p:cNvPr id="12" name="Rectangle 11"/>
          <p:cNvSpPr/>
          <p:nvPr/>
        </p:nvSpPr>
        <p:spPr>
          <a:xfrm>
            <a:off x="5810061" y="2004599"/>
            <a:ext cx="3289324" cy="795815"/>
          </a:xfrm>
          <a:prstGeom prst="rect">
            <a:avLst/>
          </a:prstGeom>
          <a:noFill/>
          <a:ln w="19050">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15" name="Straight Arrow Connector 14"/>
          <p:cNvCxnSpPr/>
          <p:nvPr/>
        </p:nvCxnSpPr>
        <p:spPr>
          <a:xfrm>
            <a:off x="4011524" y="1835177"/>
            <a:ext cx="2039875" cy="750849"/>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6249214" y="2943727"/>
                <a:ext cx="1794845" cy="365760"/>
              </a:xfrm>
              <a:prstGeom prst="rect">
                <a:avLst/>
              </a:prstGeom>
              <a:noFill/>
            </p:spPr>
            <p:txBody>
              <a:bodyPr wrap="none" lIns="0" tIns="0" rIns="0" bIns="0" rtlCol="0">
                <a:noAutofit/>
              </a:bodyPr>
              <a:lstStyle/>
              <a:p>
                <a14:m>
                  <m:oMath xmlns:m="http://schemas.openxmlformats.org/officeDocument/2006/math">
                    <m:sSub>
                      <m:sSubPr>
                        <m:ctrlPr>
                          <a:rPr lang="pt-BR" altLang="zh-CN" i="1" smtClean="0">
                            <a:latin typeface="Cambria Math" panose="02040503050406030204" pitchFamily="18" charset="0"/>
                            <a:cs typeface="Calibri"/>
                          </a:rPr>
                        </m:ctrlPr>
                      </m:sSubPr>
                      <m:e>
                        <m:r>
                          <m:rPr>
                            <m:sty m:val="p"/>
                          </m:rPr>
                          <a:rPr lang="en-US" altLang="zh-CN" i="1" smtClean="0">
                            <a:latin typeface="Cambria Math" panose="02040503050406030204" pitchFamily="18" charset="0"/>
                            <a:cs typeface="Calibri"/>
                          </a:rPr>
                          <m:t>x</m:t>
                        </m:r>
                      </m:e>
                      <m:sub>
                        <m:r>
                          <a:rPr lang="en-US" altLang="zh-CN" b="0" i="1" smtClean="0">
                            <a:latin typeface="Cambria Math" panose="02040503050406030204" pitchFamily="18" charset="0"/>
                            <a:cs typeface="Calibri"/>
                          </a:rPr>
                          <m:t>𝑜𝑢𝑡</m:t>
                        </m:r>
                      </m:sub>
                    </m:sSub>
                    <m:r>
                      <a:rPr lang="en-US" altLang="zh-CN" i="1" smtClean="0">
                        <a:solidFill>
                          <a:schemeClr val="tx1"/>
                        </a:solidFill>
                        <a:latin typeface="Cambria Math" panose="02040503050406030204" pitchFamily="18" charset="0"/>
                        <a:cs typeface="Calibri"/>
                      </a:rPr>
                      <m:t>=</m:t>
                    </m:r>
                    <m:r>
                      <a:rPr lang="en-US" altLang="zh-CN" i="1">
                        <a:latin typeface="Cambria Math" panose="02040503050406030204" pitchFamily="18" charset="0"/>
                        <a:cs typeface="Calibri"/>
                      </a:rPr>
                      <m:t>𝑓</m:t>
                    </m:r>
                    <m:d>
                      <m:dPr>
                        <m:ctrlPr>
                          <a:rPr lang="en-US" altLang="zh-CN" i="1">
                            <a:latin typeface="Cambria Math" panose="02040503050406030204" pitchFamily="18" charset="0"/>
                            <a:cs typeface="Calibri"/>
                          </a:rPr>
                        </m:ctrlPr>
                      </m:dPr>
                      <m:e>
                        <m:sSub>
                          <m:sSubPr>
                            <m:ctrlPr>
                              <a:rPr lang="pt-BR" altLang="zh-CN" i="1">
                                <a:latin typeface="Cambria Math" panose="02040503050406030204" pitchFamily="18" charset="0"/>
                                <a:cs typeface="Calibri"/>
                              </a:rPr>
                            </m:ctrlPr>
                          </m:sSubPr>
                          <m:e>
                            <m:r>
                              <m:rPr>
                                <m:sty m:val="p"/>
                              </m:rPr>
                              <a:rPr lang="en-US" altLang="zh-CN" i="1">
                                <a:latin typeface="Cambria Math" panose="02040503050406030204" pitchFamily="18" charset="0"/>
                                <a:cs typeface="Calibri"/>
                              </a:rPr>
                              <m:t>x</m:t>
                            </m:r>
                          </m:e>
                          <m:sub>
                            <m:r>
                              <a:rPr lang="en-US" altLang="zh-CN" i="1">
                                <a:latin typeface="Cambria Math" panose="02040503050406030204" pitchFamily="18" charset="0"/>
                                <a:cs typeface="Calibri"/>
                              </a:rPr>
                              <m:t>𝑖𝑛</m:t>
                            </m:r>
                          </m:sub>
                        </m:sSub>
                      </m:e>
                    </m:d>
                  </m:oMath>
                </a14:m>
                <a:r>
                  <a:rPr lang="en-US" altLang="zh-CN" dirty="0">
                    <a:solidFill>
                      <a:schemeClr val="tx1"/>
                    </a:solidFill>
                    <a:latin typeface="Arial" panose="020B0604020202020204" pitchFamily="34" charset="0"/>
                    <a:ea typeface="MS Gothic" panose="020B0609070205080204" pitchFamily="49" charset="-128"/>
                    <a:cs typeface="Arial" panose="020B0604020202020204" pitchFamily="34" charset="0"/>
                  </a:rPr>
                  <a:t>+</a:t>
                </a:r>
                <a14:m>
                  <m:oMath xmlns:m="http://schemas.openxmlformats.org/officeDocument/2006/math">
                    <m:sSub>
                      <m:sSubPr>
                        <m:ctrlPr>
                          <a:rPr lang="pt-BR" altLang="zh-CN" i="1">
                            <a:latin typeface="Cambria Math" panose="02040503050406030204" pitchFamily="18" charset="0"/>
                            <a:cs typeface="Calibri"/>
                          </a:rPr>
                        </m:ctrlPr>
                      </m:sSubPr>
                      <m:e>
                        <m:r>
                          <m:rPr>
                            <m:sty m:val="p"/>
                          </m:rPr>
                          <a:rPr lang="en-US" altLang="zh-CN" i="1">
                            <a:latin typeface="Cambria Math" panose="02040503050406030204" pitchFamily="18" charset="0"/>
                            <a:cs typeface="Calibri"/>
                          </a:rPr>
                          <m:t>x</m:t>
                        </m:r>
                      </m:e>
                      <m:sub>
                        <m:r>
                          <a:rPr lang="en-US" altLang="zh-CN" b="0" i="1" smtClean="0">
                            <a:latin typeface="Cambria Math" panose="02040503050406030204" pitchFamily="18" charset="0"/>
                            <a:cs typeface="Calibri"/>
                          </a:rPr>
                          <m:t>𝑖𝑛</m:t>
                        </m:r>
                      </m:sub>
                    </m:sSub>
                  </m:oMath>
                </a14:m>
                <a:endParaRPr lang="zh-CN" altLang="en-US" dirty="0">
                  <a:solidFill>
                    <a:schemeClr val="tx1"/>
                  </a:solidFill>
                  <a:latin typeface="Arial" panose="020B0604020202020204" pitchFamily="34" charset="0"/>
                  <a:ea typeface="MS Gothic" panose="020B0609070205080204" pitchFamily="49" charset="-128"/>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249214" y="2943727"/>
                <a:ext cx="1794845" cy="365760"/>
              </a:xfrm>
              <a:prstGeom prst="rect">
                <a:avLst/>
              </a:prstGeom>
              <a:blipFill>
                <a:blip r:embed="rId4"/>
                <a:stretch>
                  <a:fillRect l="-3390" t="-21667" r="-678"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078354" y="2486466"/>
                <a:ext cx="2603145" cy="365760"/>
              </a:xfrm>
              <a:prstGeom prst="rect">
                <a:avLst/>
              </a:prstGeom>
              <a:noFill/>
            </p:spPr>
            <p:txBody>
              <a:bodyPr wrap="none" lIns="0" tIns="0" rIns="0" bIns="0" rtlCol="0">
                <a:noAutofit/>
              </a:bodyPr>
              <a:lstStyle/>
              <a:p>
                <a14:m>
                  <m:oMath xmlns:m="http://schemas.openxmlformats.org/officeDocument/2006/math">
                    <m:r>
                      <a:rPr lang="en-US" altLang="zh-CN" sz="1600" i="1" smtClean="0">
                        <a:latin typeface="Cambria Math" panose="02040503050406030204" pitchFamily="18" charset="0"/>
                        <a:cs typeface="Calibri"/>
                      </a:rPr>
                      <m:t>𝑍</m:t>
                    </m:r>
                    <m:r>
                      <a:rPr lang="en-US" altLang="zh-CN" sz="1600" i="1" smtClean="0">
                        <a:solidFill>
                          <a:schemeClr val="tx1"/>
                        </a:solidFill>
                        <a:latin typeface="Cambria Math" panose="02040503050406030204" pitchFamily="18" charset="0"/>
                        <a:cs typeface="Calibri"/>
                      </a:rPr>
                      <m:t>=</m:t>
                    </m:r>
                    <m:r>
                      <m:rPr>
                        <m:sty m:val="p"/>
                      </m:rPr>
                      <a:rPr lang="en-US" altLang="zh-CN" sz="1600" i="0" smtClean="0">
                        <a:latin typeface="Cambria Math" panose="02040503050406030204" pitchFamily="18" charset="0"/>
                        <a:cs typeface="Calibri"/>
                      </a:rPr>
                      <m:t>tanh</m:t>
                    </m:r>
                    <m:r>
                      <a:rPr lang="en-US" altLang="zh-CN" sz="1600" b="0" i="1" smtClean="0">
                        <a:latin typeface="Cambria Math" panose="02040503050406030204" pitchFamily="18" charset="0"/>
                        <a:cs typeface="Calibri"/>
                      </a:rPr>
                      <m:t>⁡(</m:t>
                    </m:r>
                    <m:sSub>
                      <m:sSubPr>
                        <m:ctrlPr>
                          <a:rPr lang="pt-BR" altLang="zh-CN" sz="1600" i="1">
                            <a:latin typeface="Cambria Math" panose="02040503050406030204" pitchFamily="18" charset="0"/>
                            <a:cs typeface="Calibri"/>
                          </a:rPr>
                        </m:ctrlPr>
                      </m:sSubPr>
                      <m:e>
                        <m:r>
                          <a:rPr lang="en-US" altLang="zh-CN" sz="1600" b="0" i="1" smtClean="0">
                            <a:latin typeface="Cambria Math" panose="02040503050406030204" pitchFamily="18" charset="0"/>
                            <a:cs typeface="Calibri"/>
                          </a:rPr>
                          <m:t>𝑊</m:t>
                        </m:r>
                      </m:e>
                      <m:sub>
                        <m:r>
                          <a:rPr lang="en-US" altLang="zh-CN" sz="1600" b="0" i="1" smtClean="0">
                            <a:latin typeface="Cambria Math" panose="02040503050406030204" pitchFamily="18" charset="0"/>
                            <a:cs typeface="Calibri"/>
                          </a:rPr>
                          <m:t>𝑓</m:t>
                        </m:r>
                      </m:sub>
                    </m:sSub>
                    <m:r>
                      <a:rPr lang="en-US" altLang="zh-CN" sz="1600" b="0" i="1" smtClean="0">
                        <a:latin typeface="Cambria Math" panose="02040503050406030204" pitchFamily="18" charset="0"/>
                        <a:cs typeface="Calibri"/>
                      </a:rPr>
                      <m:t>∗</m:t>
                    </m:r>
                    <m:r>
                      <a:rPr lang="en-US" altLang="zh-CN" sz="1600" b="0" i="1" smtClean="0">
                        <a:latin typeface="Cambria Math" panose="02040503050406030204" pitchFamily="18" charset="0"/>
                        <a:cs typeface="Calibri"/>
                      </a:rPr>
                      <m:t>𝑥</m:t>
                    </m:r>
                    <m:r>
                      <a:rPr lang="en-US" altLang="zh-CN" sz="1600" b="0" i="1" smtClean="0">
                        <a:latin typeface="Cambria Math" panose="02040503050406030204" pitchFamily="18" charset="0"/>
                        <a:cs typeface="Calibri"/>
                      </a:rPr>
                      <m:t>)ʘ</m:t>
                    </m:r>
                  </m:oMath>
                </a14:m>
                <a:r>
                  <a:rPr lang="en-US" altLang="zh-CN" sz="1600" dirty="0">
                    <a:latin typeface="Arial" panose="020B0604020202020204" pitchFamily="34" charset="0"/>
                    <a:ea typeface="MS Gothic" panose="020B0609070205080204" pitchFamily="49" charset="-128"/>
                    <a:cs typeface="Arial" panose="020B0604020202020204" pitchFamily="34" charset="0"/>
                  </a:rPr>
                  <a:t> </a:t>
                </a:r>
                <a14:m>
                  <m:oMath xmlns:m="http://schemas.openxmlformats.org/officeDocument/2006/math">
                    <m:r>
                      <a:rPr lang="en-US" altLang="zh-CN" sz="1600" i="1">
                        <a:latin typeface="Cambria Math" panose="02040503050406030204" pitchFamily="18" charset="0"/>
                        <a:cs typeface="Calibri"/>
                      </a:rPr>
                      <m:t>(</m:t>
                    </m:r>
                    <m:sSub>
                      <m:sSubPr>
                        <m:ctrlPr>
                          <a:rPr lang="pt-BR" altLang="zh-CN" sz="1600" i="1">
                            <a:latin typeface="Cambria Math" panose="02040503050406030204" pitchFamily="18" charset="0"/>
                            <a:cs typeface="Calibri"/>
                          </a:rPr>
                        </m:ctrlPr>
                      </m:sSubPr>
                      <m:e>
                        <m:r>
                          <a:rPr lang="en-US" altLang="zh-CN" sz="1600" i="1">
                            <a:latin typeface="Cambria Math" panose="02040503050406030204" pitchFamily="18" charset="0"/>
                            <a:cs typeface="Calibri"/>
                          </a:rPr>
                          <m:t>𝑊</m:t>
                        </m:r>
                      </m:e>
                      <m:sub>
                        <m:r>
                          <a:rPr lang="en-US" altLang="zh-CN" sz="1600" b="0" i="1" smtClean="0">
                            <a:latin typeface="Cambria Math" panose="02040503050406030204" pitchFamily="18" charset="0"/>
                            <a:cs typeface="Calibri"/>
                          </a:rPr>
                          <m:t>𝑔</m:t>
                        </m:r>
                      </m:sub>
                    </m:sSub>
                    <m:r>
                      <a:rPr lang="en-US" altLang="zh-CN" sz="1600" i="1">
                        <a:latin typeface="Cambria Math" panose="02040503050406030204" pitchFamily="18" charset="0"/>
                        <a:cs typeface="Calibri"/>
                      </a:rPr>
                      <m:t>∗</m:t>
                    </m:r>
                    <m:r>
                      <a:rPr lang="en-US" altLang="zh-CN" sz="1600" i="1">
                        <a:latin typeface="Cambria Math" panose="02040503050406030204" pitchFamily="18" charset="0"/>
                        <a:cs typeface="Calibri"/>
                      </a:rPr>
                      <m:t>𝑥</m:t>
                    </m:r>
                    <m:r>
                      <a:rPr lang="en-US" altLang="zh-CN" sz="1600" i="1">
                        <a:latin typeface="Cambria Math" panose="02040503050406030204" pitchFamily="18" charset="0"/>
                        <a:cs typeface="Calibri"/>
                      </a:rPr>
                      <m:t>)</m:t>
                    </m:r>
                  </m:oMath>
                </a14:m>
                <a:endParaRPr lang="zh-CN" altLang="en-US" sz="1600" dirty="0">
                  <a:solidFill>
                    <a:schemeClr val="tx1"/>
                  </a:solidFill>
                  <a:latin typeface="Arial" panose="020B0604020202020204" pitchFamily="34" charset="0"/>
                  <a:ea typeface="MS Gothic" panose="020B0609070205080204" pitchFamily="49" charset="-128"/>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078354" y="2486466"/>
                <a:ext cx="2603145" cy="365760"/>
              </a:xfrm>
              <a:prstGeom prst="rect">
                <a:avLst/>
              </a:prstGeom>
              <a:blipFill>
                <a:blip r:embed="rId5"/>
                <a:stretch>
                  <a:fillRect l="-2576"/>
                </a:stretch>
              </a:blipFill>
            </p:spPr>
            <p:txBody>
              <a:bodyPr/>
              <a:lstStyle/>
              <a:p>
                <a:r>
                  <a:rPr lang="zh-CN" altLang="en-US">
                    <a:noFill/>
                  </a:rPr>
                  <a:t> </a:t>
                </a:r>
              </a:p>
            </p:txBody>
          </p:sp>
        </mc:Fallback>
      </mc:AlternateContent>
      <p:sp>
        <p:nvSpPr>
          <p:cNvPr id="16" name="Rectangle 15"/>
          <p:cNvSpPr/>
          <p:nvPr/>
        </p:nvSpPr>
        <p:spPr>
          <a:xfrm>
            <a:off x="3153883" y="4011516"/>
            <a:ext cx="5792801" cy="516699"/>
          </a:xfrm>
          <a:prstGeom prst="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dirty="0">
                <a:solidFill>
                  <a:srgbClr val="C00000"/>
                </a:solidFill>
                <a:latin typeface="Arial" panose="020B0604020202020204" pitchFamily="34" charset="0"/>
              </a:rPr>
              <a:t>1x1 represent a Convolution kernel size. it can be used to increase </a:t>
            </a:r>
            <a:endParaRPr lang="en-US" altLang="zh-CN" sz="1400" dirty="0" smtClean="0">
              <a:solidFill>
                <a:srgbClr val="C00000"/>
              </a:solidFill>
              <a:latin typeface="Arial" panose="020B0604020202020204" pitchFamily="34" charset="0"/>
            </a:endParaRPr>
          </a:p>
          <a:p>
            <a:r>
              <a:rPr lang="en-US" altLang="zh-CN" sz="1400" dirty="0" smtClean="0">
                <a:solidFill>
                  <a:srgbClr val="C00000"/>
                </a:solidFill>
                <a:latin typeface="Arial" panose="020B0604020202020204" pitchFamily="34" charset="0"/>
              </a:rPr>
              <a:t>or decrease the  number of channels, which can reduce the calculation.</a:t>
            </a:r>
            <a:endParaRPr lang="zh-CN" altLang="en-US" sz="1400" dirty="0">
              <a:solidFill>
                <a:srgbClr val="C00000"/>
              </a:solidFill>
              <a:latin typeface="Arial" panose="020B0604020202020204" pitchFamily="34" charset="0"/>
            </a:endParaRPr>
          </a:p>
        </p:txBody>
      </p:sp>
      <p:cxnSp>
        <p:nvCxnSpPr>
          <p:cNvPr id="17" name="Straight Arrow Connector 16"/>
          <p:cNvCxnSpPr/>
          <p:nvPr/>
        </p:nvCxnSpPr>
        <p:spPr>
          <a:xfrm>
            <a:off x="4011524" y="1406465"/>
            <a:ext cx="2192275" cy="1722254"/>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6"/>
          <a:stretch>
            <a:fillRect/>
          </a:stretch>
        </p:blipFill>
        <p:spPr>
          <a:xfrm>
            <a:off x="193424" y="1317088"/>
            <a:ext cx="2588223" cy="2242513"/>
          </a:xfrm>
          <a:prstGeom prst="rect">
            <a:avLst/>
          </a:prstGeom>
        </p:spPr>
      </p:pic>
      <p:sp>
        <p:nvSpPr>
          <p:cNvPr id="10" name="Rectangle 9"/>
          <p:cNvSpPr/>
          <p:nvPr/>
        </p:nvSpPr>
        <p:spPr>
          <a:xfrm>
            <a:off x="251481" y="3668878"/>
            <a:ext cx="2016899" cy="276999"/>
          </a:xfrm>
          <a:prstGeom prst="rect">
            <a:avLst/>
          </a:prstGeom>
        </p:spPr>
        <p:txBody>
          <a:bodyPr wrap="none">
            <a:spAutoFit/>
          </a:bodyPr>
          <a:lstStyle/>
          <a:p>
            <a:r>
              <a:rPr lang="en-US" altLang="zh-CN" sz="1200" dirty="0">
                <a:solidFill>
                  <a:srgbClr val="333333"/>
                </a:solidFill>
                <a:latin typeface="Arial" panose="020B0604020202020204" pitchFamily="34" charset="0"/>
              </a:rPr>
              <a:t>Figure .Speech recognition</a:t>
            </a:r>
            <a:endParaRPr lang="zh-CN" altLang="en-US" sz="1200" dirty="0"/>
          </a:p>
        </p:txBody>
      </p:sp>
      <p:sp>
        <p:nvSpPr>
          <p:cNvPr id="3" name="Rectangle 2"/>
          <p:cNvSpPr/>
          <p:nvPr/>
        </p:nvSpPr>
        <p:spPr>
          <a:xfrm>
            <a:off x="251481" y="4004995"/>
            <a:ext cx="2726516" cy="523220"/>
          </a:xfrm>
          <a:prstGeom prst="rect">
            <a:avLst/>
          </a:prstGeom>
        </p:spPr>
        <p:txBody>
          <a:bodyPr wrap="none">
            <a:spAutoFit/>
          </a:bodyPr>
          <a:lstStyle/>
          <a:p>
            <a:pPr lvl="0">
              <a:spcBef>
                <a:spcPts val="0"/>
              </a:spcBef>
              <a:defRPr/>
            </a:pPr>
            <a:r>
              <a:rPr lang="en-US" altLang="zh-CN" sz="1400" dirty="0">
                <a:solidFill>
                  <a:srgbClr val="C00000"/>
                </a:solidFill>
                <a:latin typeface="Arial" panose="020B0604020202020204" pitchFamily="34" charset="0"/>
                <a:ea typeface="+mn-ea"/>
                <a:cs typeface="+mn-cs"/>
              </a:rPr>
              <a:t>Reference</a:t>
            </a:r>
            <a:r>
              <a:rPr lang="zh-CN" altLang="en-US" sz="1400" dirty="0">
                <a:solidFill>
                  <a:srgbClr val="C00000"/>
                </a:solidFill>
                <a:latin typeface="Arial" panose="020B0604020202020204" pitchFamily="34" charset="0"/>
                <a:ea typeface="+mn-ea"/>
                <a:cs typeface="+mn-cs"/>
              </a:rPr>
              <a:t>：</a:t>
            </a:r>
            <a:endParaRPr lang="en-US" altLang="zh-CN" sz="1400" dirty="0">
              <a:solidFill>
                <a:srgbClr val="C00000"/>
              </a:solidFill>
              <a:latin typeface="Arial" panose="020B0604020202020204" pitchFamily="34" charset="0"/>
              <a:ea typeface="+mn-ea"/>
              <a:cs typeface="+mn-cs"/>
            </a:endParaRPr>
          </a:p>
          <a:p>
            <a:pPr lvl="0">
              <a:spcBef>
                <a:spcPts val="0"/>
              </a:spcBef>
              <a:defRPr/>
            </a:pPr>
            <a:r>
              <a:rPr lang="en-US" altLang="zh-CN" sz="1400" dirty="0">
                <a:solidFill>
                  <a:srgbClr val="C00000"/>
                </a:solidFill>
                <a:latin typeface="Arial" panose="020B0604020202020204" pitchFamily="34" charset="0"/>
                <a:ea typeface="+mn-ea"/>
                <a:cs typeface="+mn-cs"/>
              </a:rPr>
              <a:t>https://arxiv.org/abs/1609.03499</a:t>
            </a:r>
          </a:p>
        </p:txBody>
      </p:sp>
    </p:spTree>
    <p:extLst>
      <p:ext uri="{BB962C8B-B14F-4D97-AF65-F5344CB8AC3E}">
        <p14:creationId xmlns:p14="http://schemas.microsoft.com/office/powerpoint/2010/main" val="236262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Title 2"/>
          <p:cNvSpPr txBox="1">
            <a:spLocks/>
          </p:cNvSpPr>
          <p:nvPr/>
        </p:nvSpPr>
        <p:spPr bwMode="auto">
          <a:xfrm>
            <a:off x="815543" y="1094156"/>
            <a:ext cx="5564274" cy="27232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600" kern="1200">
                <a:solidFill>
                  <a:schemeClr val="tx2"/>
                </a:solidFill>
                <a:latin typeface="Calibri"/>
                <a:ea typeface="ＭＳ Ｐゴシック" charset="-128"/>
                <a:cs typeface="Calibri"/>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pPr marL="781200" indent="-457200">
              <a:lnSpc>
                <a:spcPct val="170000"/>
              </a:lnSpc>
              <a:spcBef>
                <a:spcPts val="250"/>
              </a:spcBef>
              <a:buFont typeface="Wingdings" panose="05000000000000000000" pitchFamily="2" charset="2"/>
              <a:buChar char="l"/>
            </a:pPr>
            <a:r>
              <a:rPr lang="en-US" altLang="zh-CN" sz="2800" dirty="0">
                <a:solidFill>
                  <a:schemeClr val="bg2"/>
                </a:solidFill>
                <a:latin typeface="Arial" panose="020B0604020202020204" pitchFamily="34" charset="0"/>
                <a:ea typeface="MS Gothic" panose="020B0609070205080204" pitchFamily="49" charset="-128"/>
                <a:cs typeface="Arial" panose="020B0604020202020204" pitchFamily="34" charset="0"/>
              </a:rPr>
              <a:t>Neural Networks Models</a:t>
            </a:r>
          </a:p>
          <a:p>
            <a:pPr marL="781200" indent="-457200">
              <a:lnSpc>
                <a:spcPct val="170000"/>
              </a:lnSpc>
              <a:spcBef>
                <a:spcPts val="250"/>
              </a:spcBef>
              <a:buFont typeface="Wingdings" panose="05000000000000000000" pitchFamily="2" charset="2"/>
              <a:buChar char="l"/>
            </a:pPr>
            <a:r>
              <a:rPr lang="en-US" altLang="zh-CN" sz="2800" dirty="0">
                <a:solidFill>
                  <a:schemeClr val="bg2"/>
                </a:solidFill>
                <a:latin typeface="Arial" panose="020B0604020202020204" pitchFamily="34" charset="0"/>
                <a:ea typeface="MS Gothic" panose="020B0609070205080204" pitchFamily="49" charset="-128"/>
                <a:cs typeface="Arial" panose="020B0604020202020204" pitchFamily="34" charset="0"/>
              </a:rPr>
              <a:t>Model Code</a:t>
            </a:r>
          </a:p>
          <a:p>
            <a:pPr marL="781200" indent="-457200">
              <a:lnSpc>
                <a:spcPct val="170000"/>
              </a:lnSpc>
              <a:spcBef>
                <a:spcPts val="250"/>
              </a:spcBef>
              <a:buFont typeface="Wingdings" panose="05000000000000000000" pitchFamily="2" charset="2"/>
              <a:buChar char="l"/>
            </a:pPr>
            <a:r>
              <a:rPr lang="en-US" altLang="zh-CN" sz="2800" dirty="0">
                <a:solidFill>
                  <a:schemeClr val="bg2"/>
                </a:solidFill>
                <a:latin typeface="Arial" panose="020B0604020202020204" pitchFamily="34" charset="0"/>
                <a:ea typeface="MS Gothic" panose="020B0609070205080204" pitchFamily="49" charset="-128"/>
                <a:cs typeface="Arial" panose="020B0604020202020204" pitchFamily="34" charset="0"/>
              </a:rPr>
              <a:t>Summary and Plan</a:t>
            </a:r>
          </a:p>
        </p:txBody>
      </p:sp>
    </p:spTree>
    <p:extLst>
      <p:ext uri="{BB962C8B-B14F-4D97-AF65-F5344CB8AC3E}">
        <p14:creationId xmlns:p14="http://schemas.microsoft.com/office/powerpoint/2010/main" val="1963366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625200"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9" name="Slide Number Placeholder 22"/>
          <p:cNvSpPr>
            <a:spLocks noGrp="1"/>
          </p:cNvSpPr>
          <p:nvPr>
            <p:ph type="sldNum" sz="quarter" idx="12"/>
          </p:nvPr>
        </p:nvSpPr>
        <p:spPr>
          <a:xfrm>
            <a:off x="4356737" y="4875722"/>
            <a:ext cx="617045" cy="248949"/>
          </a:xfrm>
        </p:spPr>
        <p:txBody>
          <a:bodyPr/>
          <a:lstStyle>
            <a:lvl1pPr algn="ctr">
              <a:defRPr>
                <a:solidFill>
                  <a:srgbClr val="7F7F7F"/>
                </a:solidFill>
              </a:defRPr>
            </a:lvl1pPr>
          </a:lstStyle>
          <a:p>
            <a:r>
              <a:rPr lang="en-US" dirty="0">
                <a:solidFill>
                  <a:srgbClr val="FFFFFF"/>
                </a:solidFill>
              </a:rPr>
              <a:t>2</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3" name="Title 2"/>
          <p:cNvSpPr>
            <a:spLocks noGrp="1"/>
          </p:cNvSpPr>
          <p:nvPr>
            <p:ph type="title"/>
          </p:nvPr>
        </p:nvSpPr>
        <p:spPr>
          <a:xfrm>
            <a:off x="371013" y="581319"/>
            <a:ext cx="5564274" cy="1122205"/>
          </a:xfrm>
        </p:spPr>
        <p:txBody>
          <a:bodyPr>
            <a:normAutofit/>
          </a:bodyPr>
          <a:lstStyle/>
          <a:p>
            <a:pPr marL="781200" indent="-457200">
              <a:lnSpc>
                <a:spcPct val="150000"/>
              </a:lnSpc>
              <a:spcBef>
                <a:spcPts val="250"/>
              </a:spcBef>
              <a:buFont typeface="Wingdings" panose="05000000000000000000" pitchFamily="2" charset="2"/>
              <a:buChar char="l"/>
            </a:pPr>
            <a:r>
              <a:rPr lang="en-US" altLang="zh-CN" sz="3200" dirty="0">
                <a:solidFill>
                  <a:schemeClr val="tx1">
                    <a:lumMod val="50000"/>
                  </a:schemeClr>
                </a:solidFill>
              </a:rPr>
              <a:t>Model Code</a:t>
            </a:r>
            <a:endParaRPr lang="en-US" altLang="zh-CN" sz="2400" dirty="0">
              <a:solidFill>
                <a:schemeClr val="tx1">
                  <a:lumMod val="50000"/>
                </a:schemeClr>
              </a:solidFill>
            </a:endParaRPr>
          </a:p>
        </p:txBody>
      </p:sp>
      <p:sp>
        <p:nvSpPr>
          <p:cNvPr id="2" name="Rectangle 1"/>
          <p:cNvSpPr/>
          <p:nvPr/>
        </p:nvSpPr>
        <p:spPr>
          <a:xfrm>
            <a:off x="1162036" y="2765904"/>
            <a:ext cx="4343193" cy="461665"/>
          </a:xfrm>
          <a:prstGeom prst="rect">
            <a:avLst/>
          </a:prstGeom>
        </p:spPr>
        <p:txBody>
          <a:bodyPr wrap="square">
            <a:spAutoFit/>
          </a:bodyPr>
          <a:lstStyle/>
          <a:p>
            <a:pPr marL="342900" indent="-342900">
              <a:buFont typeface="Wingdings" panose="05000000000000000000" pitchFamily="2" charset="2"/>
              <a:buChar char="Ø"/>
            </a:pPr>
            <a:r>
              <a:rPr lang="en-US" altLang="zh-CN" sz="2400" dirty="0">
                <a:solidFill>
                  <a:schemeClr val="tx1">
                    <a:lumMod val="50000"/>
                  </a:schemeClr>
                </a:solidFill>
                <a:latin typeface="Arial" panose="020B0604020202020204" pitchFamily="34" charset="0"/>
                <a:ea typeface="MS Gothic" panose="020B0609070205080204" pitchFamily="49" charset="-128"/>
              </a:rPr>
              <a:t>The seq2seq of LSTM code</a:t>
            </a:r>
            <a:endParaRPr lang="zh-CN" altLang="en-US" sz="2400" dirty="0">
              <a:latin typeface="Arial" panose="020B0604020202020204" pitchFamily="34" charset="0"/>
              <a:ea typeface="MS Gothic" panose="020B0609070205080204" pitchFamily="49" charset="-128"/>
            </a:endParaRPr>
          </a:p>
        </p:txBody>
      </p:sp>
      <p:sp>
        <p:nvSpPr>
          <p:cNvPr id="3" name="Rectangle 2"/>
          <p:cNvSpPr/>
          <p:nvPr/>
        </p:nvSpPr>
        <p:spPr>
          <a:xfrm>
            <a:off x="1162036" y="3681790"/>
            <a:ext cx="4091608" cy="461665"/>
          </a:xfrm>
          <a:prstGeom prst="rect">
            <a:avLst/>
          </a:prstGeom>
        </p:spPr>
        <p:txBody>
          <a:bodyPr wrap="square">
            <a:spAutoFit/>
          </a:bodyPr>
          <a:lstStyle/>
          <a:p>
            <a:pPr marL="457200" indent="-457200">
              <a:buFont typeface="Wingdings" panose="05000000000000000000" pitchFamily="2" charset="2"/>
              <a:buChar char="Ø"/>
            </a:pPr>
            <a:r>
              <a:rPr lang="en-US" altLang="zh-CN" sz="2400" dirty="0" err="1">
                <a:solidFill>
                  <a:schemeClr val="tx1">
                    <a:lumMod val="50000"/>
                  </a:schemeClr>
                </a:solidFill>
                <a:latin typeface="Arial" panose="020B0604020202020204" pitchFamily="34" charset="0"/>
                <a:ea typeface="MS Gothic" panose="020B0609070205080204" pitchFamily="49" charset="-128"/>
              </a:rPr>
              <a:t>WaveNet</a:t>
            </a:r>
            <a:r>
              <a:rPr lang="en-US" altLang="zh-CN" sz="2400" dirty="0">
                <a:solidFill>
                  <a:schemeClr val="tx1">
                    <a:lumMod val="50000"/>
                  </a:schemeClr>
                </a:solidFill>
                <a:latin typeface="-apple-system"/>
                <a:ea typeface="MS Gothic" panose="020B0609070205080204" pitchFamily="49" charset="-128"/>
              </a:rPr>
              <a:t> </a:t>
            </a:r>
            <a:r>
              <a:rPr lang="en-US" altLang="zh-CN" sz="2400" dirty="0">
                <a:solidFill>
                  <a:schemeClr val="tx1">
                    <a:lumMod val="50000"/>
                  </a:schemeClr>
                </a:solidFill>
                <a:latin typeface="Arial" panose="020B0604020202020204" pitchFamily="34" charset="0"/>
                <a:ea typeface="MS Gothic" panose="020B0609070205080204" pitchFamily="49" charset="-128"/>
              </a:rPr>
              <a:t>code </a:t>
            </a:r>
            <a:r>
              <a:rPr lang="en-US" altLang="zh-CN" sz="2400" dirty="0">
                <a:solidFill>
                  <a:schemeClr val="tx1">
                    <a:lumMod val="50000"/>
                  </a:schemeClr>
                </a:solidFill>
                <a:latin typeface="-apple-system"/>
                <a:ea typeface="MS Gothic" panose="020B0609070205080204" pitchFamily="49" charset="-128"/>
              </a:rPr>
              <a:t> </a:t>
            </a:r>
            <a:endParaRPr lang="zh-CN" altLang="en-US" sz="2400" dirty="0">
              <a:solidFill>
                <a:schemeClr val="tx1">
                  <a:lumMod val="50000"/>
                </a:schemeClr>
              </a:solidFill>
              <a:latin typeface="Arial" panose="020B0604020202020204" pitchFamily="34" charset="0"/>
              <a:ea typeface="MS Gothic" panose="020B0609070205080204" pitchFamily="49" charset="-128"/>
            </a:endParaRPr>
          </a:p>
        </p:txBody>
      </p:sp>
      <p:sp>
        <p:nvSpPr>
          <p:cNvPr id="10" name="Rectangle 9"/>
          <p:cNvSpPr/>
          <p:nvPr/>
        </p:nvSpPr>
        <p:spPr>
          <a:xfrm>
            <a:off x="1162036" y="1825136"/>
            <a:ext cx="6017697" cy="461665"/>
          </a:xfrm>
          <a:prstGeom prst="rect">
            <a:avLst/>
          </a:prstGeom>
        </p:spPr>
        <p:txBody>
          <a:bodyPr wrap="square">
            <a:spAutoFit/>
          </a:bodyPr>
          <a:lstStyle/>
          <a:p>
            <a:pPr marL="342900" indent="-342900">
              <a:buFont typeface="Wingdings" panose="05000000000000000000" pitchFamily="2" charset="2"/>
              <a:buChar char="Ø"/>
            </a:pPr>
            <a:r>
              <a:rPr lang="en-US" altLang="zh-CN" sz="2400" dirty="0">
                <a:solidFill>
                  <a:schemeClr val="tx1">
                    <a:lumMod val="50000"/>
                  </a:schemeClr>
                </a:solidFill>
                <a:latin typeface="Arial" panose="020B0604020202020204" pitchFamily="34" charset="0"/>
                <a:ea typeface="MS Gothic" panose="020B0609070205080204" pitchFamily="49" charset="-128"/>
              </a:rPr>
              <a:t>Web Traffic Time Series Forecasting </a:t>
            </a:r>
            <a:endParaRPr lang="zh-CN" altLang="en-US" sz="2400" dirty="0">
              <a:solidFill>
                <a:schemeClr val="tx1">
                  <a:lumMod val="50000"/>
                </a:schemeClr>
              </a:solidFill>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31646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560861"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9" name="Slide Number Placeholder 22"/>
          <p:cNvSpPr>
            <a:spLocks noGrp="1"/>
          </p:cNvSpPr>
          <p:nvPr>
            <p:ph type="sldNum" sz="quarter" idx="12"/>
          </p:nvPr>
        </p:nvSpPr>
        <p:spPr>
          <a:xfrm>
            <a:off x="4356737" y="4875722"/>
            <a:ext cx="755590" cy="248949"/>
          </a:xfrm>
        </p:spPr>
        <p:txBody>
          <a:bodyPr/>
          <a:lstStyle>
            <a:lvl1pPr algn="ctr">
              <a:defRPr>
                <a:solidFill>
                  <a:srgbClr val="7F7F7F"/>
                </a:solidFill>
              </a:defRPr>
            </a:lvl1pPr>
          </a:lstStyle>
          <a:p>
            <a:r>
              <a:rPr lang="en-US" dirty="0">
                <a:solidFill>
                  <a:srgbClr val="FFFFFF"/>
                </a:solidFill>
              </a:rPr>
              <a:t>2-1</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0" name="Rectangle 9"/>
          <p:cNvSpPr/>
          <p:nvPr/>
        </p:nvSpPr>
        <p:spPr>
          <a:xfrm>
            <a:off x="1233671" y="2298934"/>
            <a:ext cx="6419864" cy="523220"/>
          </a:xfrm>
          <a:prstGeom prst="rect">
            <a:avLst/>
          </a:prstGeom>
        </p:spPr>
        <p:txBody>
          <a:bodyPr wrap="square">
            <a:spAutoFit/>
          </a:bodyPr>
          <a:lstStyle/>
          <a:p>
            <a:pPr marL="342900" indent="-342900">
              <a:buFont typeface="Wingdings" panose="05000000000000000000" pitchFamily="2" charset="2"/>
              <a:buChar char="Ø"/>
            </a:pPr>
            <a:r>
              <a:rPr lang="en-US" altLang="zh-CN" sz="2800" dirty="0">
                <a:solidFill>
                  <a:schemeClr val="tx1">
                    <a:lumMod val="50000"/>
                  </a:schemeClr>
                </a:solidFill>
                <a:latin typeface="Arial" panose="020B0604020202020204" pitchFamily="34" charset="0"/>
                <a:ea typeface="MS Gothic" panose="020B0609070205080204" pitchFamily="49" charset="-128"/>
              </a:rPr>
              <a:t>Web Traffic Time Series Forecasting </a:t>
            </a:r>
            <a:endParaRPr lang="zh-CN" altLang="en-US" sz="2800" dirty="0">
              <a:solidFill>
                <a:schemeClr val="tx1">
                  <a:lumMod val="50000"/>
                </a:schemeClr>
              </a:solidFill>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1981506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Web Traffic Time Series Forecasting  </a:t>
            </a:r>
            <a:endParaRPr lang="en-US" sz="3200" dirty="0">
              <a:solidFill>
                <a:srgbClr val="C00000"/>
              </a:solidFill>
            </a:endParaRPr>
          </a:p>
        </p:txBody>
      </p:sp>
      <p:pic>
        <p:nvPicPr>
          <p:cNvPr id="3" name="Picture 2"/>
          <p:cNvPicPr>
            <a:picLocks noChangeAspect="1"/>
          </p:cNvPicPr>
          <p:nvPr/>
        </p:nvPicPr>
        <p:blipFill>
          <a:blip r:embed="rId3"/>
          <a:stretch>
            <a:fillRect/>
          </a:stretch>
        </p:blipFill>
        <p:spPr>
          <a:xfrm>
            <a:off x="1710089" y="679417"/>
            <a:ext cx="5501571" cy="3492061"/>
          </a:xfrm>
          <a:prstGeom prst="rect">
            <a:avLst/>
          </a:prstGeom>
        </p:spPr>
      </p:pic>
      <p:sp>
        <p:nvSpPr>
          <p:cNvPr id="4" name="Rectangle 3"/>
          <p:cNvSpPr/>
          <p:nvPr/>
        </p:nvSpPr>
        <p:spPr>
          <a:xfrm>
            <a:off x="818535" y="3899427"/>
            <a:ext cx="8181532" cy="830997"/>
          </a:xfrm>
          <a:prstGeom prst="rect">
            <a:avLst/>
          </a:prstGeom>
        </p:spPr>
        <p:txBody>
          <a:bodyPr wrap="square">
            <a:spAutoFit/>
          </a:bodyPr>
          <a:lstStyle/>
          <a:p>
            <a:r>
              <a:rPr lang="en-US" altLang="zh-CN" sz="1200" dirty="0">
                <a:solidFill>
                  <a:schemeClr val="tx1">
                    <a:lumMod val="50000"/>
                  </a:schemeClr>
                </a:solidFill>
                <a:latin typeface="Arial" panose="020B0604020202020204" pitchFamily="34" charset="0"/>
                <a:ea typeface="MS Gothic" panose="020B0609070205080204" pitchFamily="49" charset="-128"/>
                <a:hlinkClick r:id="rId4"/>
              </a:rPr>
              <a:t>Reference</a:t>
            </a:r>
            <a:r>
              <a:rPr lang="zh-CN" altLang="en-US" sz="1200" dirty="0">
                <a:solidFill>
                  <a:schemeClr val="tx1">
                    <a:lumMod val="50000"/>
                  </a:schemeClr>
                </a:solidFill>
                <a:latin typeface="Arial" panose="020B0604020202020204" pitchFamily="34" charset="0"/>
                <a:ea typeface="MS Gothic" panose="020B0609070205080204" pitchFamily="49" charset="-128"/>
                <a:hlinkClick r:id="rId4"/>
              </a:rPr>
              <a:t>：</a:t>
            </a:r>
            <a:endParaRPr lang="en-US" altLang="zh-CN" sz="1200" dirty="0">
              <a:solidFill>
                <a:schemeClr val="tx1">
                  <a:lumMod val="50000"/>
                </a:schemeClr>
              </a:solidFill>
              <a:latin typeface="Arial" panose="020B0604020202020204" pitchFamily="34" charset="0"/>
              <a:ea typeface="MS Gothic" panose="020B0609070205080204" pitchFamily="49" charset="-128"/>
            </a:endParaRPr>
          </a:p>
          <a:p>
            <a:r>
              <a:rPr lang="en-US" altLang="zh-CN" sz="1200" dirty="0">
                <a:latin typeface="Arial" panose="020B0604020202020204" pitchFamily="34" charset="0"/>
                <a:ea typeface="MS Gothic" panose="020B0609070205080204" pitchFamily="49" charset="-128"/>
                <a:hlinkClick r:id="rId5"/>
              </a:rPr>
              <a:t>https://www.kaggle.com/c/web-traffic-time-series-forecasting/discussion/43795</a:t>
            </a:r>
            <a:endParaRPr lang="en-US" altLang="zh-CN" sz="1200" dirty="0">
              <a:solidFill>
                <a:schemeClr val="tx1">
                  <a:lumMod val="50000"/>
                </a:schemeClr>
              </a:solidFill>
              <a:latin typeface="Arial" panose="020B0604020202020204" pitchFamily="34" charset="0"/>
              <a:ea typeface="MS Gothic" panose="020B0609070205080204" pitchFamily="49" charset="-128"/>
              <a:hlinkClick r:id="rId4"/>
            </a:endParaRPr>
          </a:p>
          <a:p>
            <a:r>
              <a:rPr lang="en-US" altLang="zh-CN" sz="1200" dirty="0">
                <a:solidFill>
                  <a:schemeClr val="tx1">
                    <a:lumMod val="50000"/>
                  </a:schemeClr>
                </a:solidFill>
                <a:latin typeface="Arial" panose="020B0604020202020204" pitchFamily="34" charset="0"/>
                <a:ea typeface="MS Gothic" panose="020B0609070205080204" pitchFamily="49" charset="-128"/>
                <a:hlinkClick r:id="rId4"/>
              </a:rPr>
              <a:t>https://github.com/JEddy92/TimeSeries_Seq2Seq/blob/master/notebooks/TS_Seq2Seq_Intro.ipynb</a:t>
            </a:r>
            <a:endParaRPr lang="en-US" altLang="zh-CN" sz="1200" dirty="0">
              <a:solidFill>
                <a:schemeClr val="tx1">
                  <a:lumMod val="50000"/>
                </a:schemeClr>
              </a:solidFill>
              <a:latin typeface="Arial" panose="020B0604020202020204" pitchFamily="34" charset="0"/>
              <a:ea typeface="MS Gothic" panose="020B0609070205080204" pitchFamily="49" charset="-128"/>
            </a:endParaRPr>
          </a:p>
          <a:p>
            <a:r>
              <a:rPr lang="en-US" altLang="zh-CN" sz="1200" dirty="0">
                <a:latin typeface="Arial" panose="020B0604020202020204" pitchFamily="34" charset="0"/>
                <a:ea typeface="MS Gothic" panose="020B0609070205080204" pitchFamily="49" charset="-128"/>
                <a:hlinkClick r:id="rId6"/>
              </a:rPr>
              <a:t>https://github.com/Arturus/kaggle-web-traffic</a:t>
            </a:r>
            <a:endParaRPr lang="zh-CN" altLang="en-US" sz="1200" dirty="0">
              <a:solidFill>
                <a:schemeClr val="tx1">
                  <a:lumMod val="50000"/>
                </a:schemeClr>
              </a:solidFill>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2579423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Web Traffic Time Series Forecasting  </a:t>
            </a:r>
            <a:endParaRPr lang="en-US" sz="3200" dirty="0">
              <a:solidFill>
                <a:srgbClr val="C00000"/>
              </a:solidFill>
            </a:endParaRPr>
          </a:p>
        </p:txBody>
      </p:sp>
      <p:sp>
        <p:nvSpPr>
          <p:cNvPr id="4" name="Rectangle 3"/>
          <p:cNvSpPr/>
          <p:nvPr/>
        </p:nvSpPr>
        <p:spPr>
          <a:xfrm>
            <a:off x="358021" y="739679"/>
            <a:ext cx="2613216"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Data visualization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5" name="Picture 4"/>
          <p:cNvPicPr>
            <a:picLocks noChangeAspect="1"/>
          </p:cNvPicPr>
          <p:nvPr/>
        </p:nvPicPr>
        <p:blipFill>
          <a:blip r:embed="rId3"/>
          <a:stretch>
            <a:fillRect/>
          </a:stretch>
        </p:blipFill>
        <p:spPr>
          <a:xfrm>
            <a:off x="458788" y="1201344"/>
            <a:ext cx="3828415" cy="1519253"/>
          </a:xfrm>
          <a:prstGeom prst="rect">
            <a:avLst/>
          </a:prstGeom>
        </p:spPr>
      </p:pic>
      <p:pic>
        <p:nvPicPr>
          <p:cNvPr id="6" name="Picture 5"/>
          <p:cNvPicPr>
            <a:picLocks noChangeAspect="1"/>
          </p:cNvPicPr>
          <p:nvPr/>
        </p:nvPicPr>
        <p:blipFill>
          <a:blip r:embed="rId4"/>
          <a:stretch>
            <a:fillRect/>
          </a:stretch>
        </p:blipFill>
        <p:spPr>
          <a:xfrm>
            <a:off x="4594860" y="1110946"/>
            <a:ext cx="3567309" cy="2479115"/>
          </a:xfrm>
          <a:prstGeom prst="rect">
            <a:avLst/>
          </a:prstGeom>
        </p:spPr>
      </p:pic>
      <p:pic>
        <p:nvPicPr>
          <p:cNvPr id="7" name="Picture 6"/>
          <p:cNvPicPr>
            <a:picLocks noChangeAspect="1"/>
          </p:cNvPicPr>
          <p:nvPr/>
        </p:nvPicPr>
        <p:blipFill>
          <a:blip r:embed="rId5"/>
          <a:stretch>
            <a:fillRect/>
          </a:stretch>
        </p:blipFill>
        <p:spPr>
          <a:xfrm>
            <a:off x="458788" y="2720597"/>
            <a:ext cx="3945572" cy="1876088"/>
          </a:xfrm>
          <a:prstGeom prst="rect">
            <a:avLst/>
          </a:prstGeom>
        </p:spPr>
      </p:pic>
      <p:sp>
        <p:nvSpPr>
          <p:cNvPr id="8" name="Rectangle 7"/>
          <p:cNvSpPr/>
          <p:nvPr/>
        </p:nvSpPr>
        <p:spPr>
          <a:xfrm>
            <a:off x="4739104" y="3754723"/>
            <a:ext cx="3566696" cy="747976"/>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Each type of data has a different trend, specific analysis refer to </a:t>
            </a:r>
            <a:r>
              <a:rPr lang="en-US" altLang="zh-CN" sz="1400" dirty="0" err="1">
                <a:solidFill>
                  <a:srgbClr val="FF0000"/>
                </a:solidFill>
                <a:latin typeface="Arial" panose="020B0604020202020204" pitchFamily="34" charset="0"/>
              </a:rPr>
              <a:t>jie's</a:t>
            </a:r>
            <a:r>
              <a:rPr lang="en-US" altLang="zh-CN" sz="1400" dirty="0">
                <a:solidFill>
                  <a:srgbClr val="FF0000"/>
                </a:solidFill>
                <a:latin typeface="Arial" panose="020B0604020202020204" pitchFamily="34" charset="0"/>
              </a:rPr>
              <a:t> PPT</a:t>
            </a:r>
            <a:endParaRPr lang="zh-CN"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933402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Web Traffic Time Series Forecasting  </a:t>
            </a:r>
            <a:endParaRPr lang="en-US" sz="3200" dirty="0">
              <a:solidFill>
                <a:srgbClr val="C00000"/>
              </a:solidFill>
            </a:endParaRPr>
          </a:p>
        </p:txBody>
      </p:sp>
      <p:sp>
        <p:nvSpPr>
          <p:cNvPr id="4" name="Rectangle 3"/>
          <p:cNvSpPr/>
          <p:nvPr/>
        </p:nvSpPr>
        <p:spPr>
          <a:xfrm>
            <a:off x="358021" y="739679"/>
            <a:ext cx="2510624"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Data preparation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9" name="Picture 8"/>
          <p:cNvPicPr>
            <a:picLocks noChangeAspect="1"/>
          </p:cNvPicPr>
          <p:nvPr/>
        </p:nvPicPr>
        <p:blipFill>
          <a:blip r:embed="rId3"/>
          <a:stretch>
            <a:fillRect/>
          </a:stretch>
        </p:blipFill>
        <p:spPr>
          <a:xfrm>
            <a:off x="1664668" y="1135380"/>
            <a:ext cx="5067744" cy="2471420"/>
          </a:xfrm>
          <a:prstGeom prst="rect">
            <a:avLst/>
          </a:prstGeom>
        </p:spPr>
      </p:pic>
      <p:sp>
        <p:nvSpPr>
          <p:cNvPr id="10" name="Rectangle 9"/>
          <p:cNvSpPr/>
          <p:nvPr/>
        </p:nvSpPr>
        <p:spPr>
          <a:xfrm>
            <a:off x="439880" y="3750733"/>
            <a:ext cx="8481179" cy="752840"/>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dirty="0">
                <a:solidFill>
                  <a:srgbClr val="FF0000"/>
                </a:solidFill>
                <a:latin typeface="Arial" panose="020B0604020202020204" pitchFamily="34" charset="0"/>
              </a:rPr>
              <a:t>Walk-forward split: Take all the data and move it only up the time step</a:t>
            </a:r>
          </a:p>
          <a:p>
            <a:r>
              <a:rPr lang="en-US" altLang="zh-CN" sz="1400" dirty="0">
                <a:solidFill>
                  <a:srgbClr val="FF0000"/>
                </a:solidFill>
                <a:latin typeface="Arial" panose="020B0604020202020204" pitchFamily="34" charset="0"/>
              </a:rPr>
              <a:t>Side-by-side: Take all the time, and use different sample as verification set and test set respectively.</a:t>
            </a:r>
          </a:p>
        </p:txBody>
      </p:sp>
    </p:spTree>
    <p:extLst>
      <p:ext uri="{BB962C8B-B14F-4D97-AF65-F5344CB8AC3E}">
        <p14:creationId xmlns:p14="http://schemas.microsoft.com/office/powerpoint/2010/main" val="168371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592086"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9" name="Slide Number Placeholder 22"/>
          <p:cNvSpPr>
            <a:spLocks noGrp="1"/>
          </p:cNvSpPr>
          <p:nvPr>
            <p:ph type="sldNum" sz="quarter" idx="12"/>
          </p:nvPr>
        </p:nvSpPr>
        <p:spPr>
          <a:xfrm>
            <a:off x="4356737" y="4875722"/>
            <a:ext cx="610118" cy="248949"/>
          </a:xfrm>
        </p:spPr>
        <p:txBody>
          <a:bodyPr/>
          <a:lstStyle>
            <a:lvl1pPr algn="ctr">
              <a:defRPr>
                <a:solidFill>
                  <a:srgbClr val="7F7F7F"/>
                </a:solidFill>
              </a:defRPr>
            </a:lvl1pPr>
          </a:lstStyle>
          <a:p>
            <a:r>
              <a:rPr lang="en-US" dirty="0">
                <a:solidFill>
                  <a:srgbClr val="FFFFFF"/>
                </a:solidFill>
              </a:rPr>
              <a:t>2-2</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0" name="Rectangle 9"/>
          <p:cNvSpPr/>
          <p:nvPr/>
        </p:nvSpPr>
        <p:spPr>
          <a:xfrm>
            <a:off x="1754122" y="2298934"/>
            <a:ext cx="5205229" cy="523220"/>
          </a:xfrm>
          <a:prstGeom prst="rect">
            <a:avLst/>
          </a:prstGeom>
        </p:spPr>
        <p:txBody>
          <a:bodyPr wrap="square">
            <a:spAutoFit/>
          </a:bodyPr>
          <a:lstStyle/>
          <a:p>
            <a:pPr marL="342900" indent="-342900">
              <a:buFont typeface="Wingdings" panose="05000000000000000000" pitchFamily="2" charset="2"/>
              <a:buChar char="Ø"/>
            </a:pPr>
            <a:r>
              <a:rPr lang="en-US" altLang="zh-CN" sz="2800" dirty="0">
                <a:solidFill>
                  <a:schemeClr val="tx1">
                    <a:lumMod val="50000"/>
                  </a:schemeClr>
                </a:solidFill>
                <a:latin typeface="Arial" panose="020B0604020202020204" pitchFamily="34" charset="0"/>
                <a:ea typeface="MS Gothic" panose="020B0609070205080204" pitchFamily="49" charset="-128"/>
              </a:rPr>
              <a:t>The seq2seq of LSTM code</a:t>
            </a:r>
            <a:endParaRPr lang="zh-CN" altLang="en-US" sz="2800" dirty="0">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2354498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2882520"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a:t>
            </a:r>
            <a:r>
              <a:rPr lang="en-US" altLang="zh-CN" sz="2000" dirty="0" err="1">
                <a:latin typeface="Arial" panose="020B0604020202020204" pitchFamily="34" charset="0"/>
                <a:ea typeface="MS Gothic" panose="020B0609070205080204" pitchFamily="49" charset="-128"/>
                <a:cs typeface="Arial" panose="020B0604020202020204" pitchFamily="34" charset="0"/>
              </a:rPr>
              <a:t>pretrain</a:t>
            </a:r>
            <a:r>
              <a:rPr lang="en-US" altLang="zh-CN" sz="2000" dirty="0">
                <a:latin typeface="Arial" panose="020B0604020202020204" pitchFamily="34" charset="0"/>
                <a:ea typeface="MS Gothic" panose="020B0609070205080204" pitchFamily="49" charset="-128"/>
                <a:cs typeface="Arial" panose="020B0604020202020204" pitchFamily="34" charset="0"/>
              </a:rPr>
              <a:t> model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16" name="Picture 15"/>
          <p:cNvPicPr>
            <a:picLocks noChangeAspect="1"/>
          </p:cNvPicPr>
          <p:nvPr/>
        </p:nvPicPr>
        <p:blipFill>
          <a:blip r:embed="rId3"/>
          <a:stretch>
            <a:fillRect/>
          </a:stretch>
        </p:blipFill>
        <p:spPr>
          <a:xfrm>
            <a:off x="296278" y="1291644"/>
            <a:ext cx="5808210" cy="3350891"/>
          </a:xfrm>
          <a:prstGeom prst="rect">
            <a:avLst/>
          </a:prstGeom>
        </p:spPr>
      </p:pic>
      <p:sp>
        <p:nvSpPr>
          <p:cNvPr id="18" name="Oval 17"/>
          <p:cNvSpPr/>
          <p:nvPr/>
        </p:nvSpPr>
        <p:spPr>
          <a:xfrm>
            <a:off x="3036336" y="2484165"/>
            <a:ext cx="1299809" cy="204040"/>
          </a:xfrm>
          <a:prstGeom prst="ellipse">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20" name="Straight Arrow Connector 19"/>
          <p:cNvCxnSpPr>
            <a:stCxn id="18" idx="6"/>
            <a:endCxn id="22" idx="0"/>
          </p:cNvCxnSpPr>
          <p:nvPr/>
        </p:nvCxnSpPr>
        <p:spPr>
          <a:xfrm flipH="1">
            <a:off x="4320040" y="2586185"/>
            <a:ext cx="16105" cy="315716"/>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407252" y="2901901"/>
            <a:ext cx="1825575" cy="506321"/>
          </a:xfrm>
          <a:prstGeom prst="rect">
            <a:avLst/>
          </a:prstGeom>
          <a:noFill/>
          <a:ln w="19050">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rgbClr val="FF0000"/>
                </a:solidFill>
                <a:latin typeface="Arial" panose="020B0604020202020204" pitchFamily="34" charset="0"/>
              </a:rPr>
              <a:t>返回最后一个</a:t>
            </a:r>
            <a:r>
              <a:rPr lang="en-US" altLang="zh-CN" sz="1200" dirty="0">
                <a:solidFill>
                  <a:srgbClr val="FF0000"/>
                </a:solidFill>
                <a:latin typeface="Arial" panose="020B0604020202020204" pitchFamily="34" charset="0"/>
              </a:rPr>
              <a:t>timestamp</a:t>
            </a:r>
            <a:r>
              <a:rPr lang="zh-CN" altLang="en-US" sz="1200" dirty="0">
                <a:solidFill>
                  <a:srgbClr val="FF0000"/>
                </a:solidFill>
                <a:latin typeface="Arial" panose="020B0604020202020204" pitchFamily="34" charset="0"/>
              </a:rPr>
              <a:t>的状态变量</a:t>
            </a:r>
            <a:r>
              <a:rPr lang="en-US" altLang="zh-CN" sz="1200" dirty="0">
                <a:solidFill>
                  <a:srgbClr val="FF0000"/>
                </a:solidFill>
                <a:latin typeface="Arial" panose="020B0604020202020204" pitchFamily="34" charset="0"/>
              </a:rPr>
              <a:t>[h, c]</a:t>
            </a:r>
            <a:endParaRPr lang="zh-CN" altLang="en-US" sz="1200" dirty="0">
              <a:solidFill>
                <a:srgbClr val="FF0000"/>
              </a:solidFill>
              <a:latin typeface="Arial" panose="020B0604020202020204" pitchFamily="34" charset="0"/>
            </a:endParaRPr>
          </a:p>
        </p:txBody>
      </p:sp>
      <p:cxnSp>
        <p:nvCxnSpPr>
          <p:cNvPr id="26" name="Straight Arrow Connector 25"/>
          <p:cNvCxnSpPr>
            <a:endCxn id="22" idx="1"/>
          </p:cNvCxnSpPr>
          <p:nvPr/>
        </p:nvCxnSpPr>
        <p:spPr>
          <a:xfrm>
            <a:off x="2458863" y="2798621"/>
            <a:ext cx="948389" cy="356441"/>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96278" y="2688205"/>
            <a:ext cx="2162585" cy="204039"/>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sp>
        <p:nvSpPr>
          <p:cNvPr id="44" name="Rectangle 43"/>
          <p:cNvSpPr/>
          <p:nvPr/>
        </p:nvSpPr>
        <p:spPr>
          <a:xfrm>
            <a:off x="4902402" y="4055717"/>
            <a:ext cx="1905652" cy="538227"/>
          </a:xfrm>
          <a:prstGeom prst="rect">
            <a:avLst/>
          </a:prstGeom>
          <a:noFill/>
          <a:ln w="19050">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rgbClr val="FF0000"/>
                </a:solidFill>
                <a:latin typeface="Arial" panose="020B0604020202020204" pitchFamily="34" charset="0"/>
              </a:rPr>
              <a:t>每一个</a:t>
            </a:r>
            <a:r>
              <a:rPr lang="en-US" altLang="zh-CN" sz="1200" dirty="0">
                <a:solidFill>
                  <a:srgbClr val="FF0000"/>
                </a:solidFill>
                <a:latin typeface="Arial" panose="020B0604020202020204" pitchFamily="34" charset="0"/>
              </a:rPr>
              <a:t>timestamp</a:t>
            </a:r>
            <a:r>
              <a:rPr lang="zh-CN" altLang="en-US" sz="1200" dirty="0">
                <a:solidFill>
                  <a:srgbClr val="FF0000"/>
                </a:solidFill>
                <a:latin typeface="Arial" panose="020B0604020202020204" pitchFamily="34" charset="0"/>
              </a:rPr>
              <a:t>都返回输出值和状态变量</a:t>
            </a:r>
            <a:r>
              <a:rPr lang="en-US" altLang="zh-CN" sz="1200" dirty="0">
                <a:solidFill>
                  <a:srgbClr val="FF0000"/>
                </a:solidFill>
                <a:latin typeface="Arial" panose="020B0604020202020204" pitchFamily="34" charset="0"/>
              </a:rPr>
              <a:t>[h, c]</a:t>
            </a:r>
            <a:endParaRPr lang="zh-CN" altLang="en-US" sz="1200" dirty="0">
              <a:solidFill>
                <a:srgbClr val="FF0000"/>
              </a:solidFill>
              <a:latin typeface="Arial" panose="020B0604020202020204" pitchFamily="34" charset="0"/>
            </a:endParaRPr>
          </a:p>
        </p:txBody>
      </p:sp>
      <p:sp>
        <p:nvSpPr>
          <p:cNvPr id="45" name="Rectangle 44"/>
          <p:cNvSpPr/>
          <p:nvPr/>
        </p:nvSpPr>
        <p:spPr>
          <a:xfrm>
            <a:off x="3407252" y="3518638"/>
            <a:ext cx="2561209" cy="204039"/>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47" name="Straight Arrow Connector 46"/>
          <p:cNvCxnSpPr/>
          <p:nvPr/>
        </p:nvCxnSpPr>
        <p:spPr>
          <a:xfrm>
            <a:off x="5778393" y="3722677"/>
            <a:ext cx="0" cy="311939"/>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629562" y="3718900"/>
            <a:ext cx="1802351" cy="204039"/>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pic>
        <p:nvPicPr>
          <p:cNvPr id="71" name="Picture 70"/>
          <p:cNvPicPr>
            <a:picLocks noChangeAspect="1"/>
          </p:cNvPicPr>
          <p:nvPr/>
        </p:nvPicPr>
        <p:blipFill>
          <a:blip r:embed="rId4"/>
          <a:stretch>
            <a:fillRect/>
          </a:stretch>
        </p:blipFill>
        <p:spPr>
          <a:xfrm>
            <a:off x="5284534" y="1044256"/>
            <a:ext cx="3767258" cy="2425262"/>
          </a:xfrm>
          <a:prstGeom prst="rect">
            <a:avLst/>
          </a:prstGeom>
        </p:spPr>
      </p:pic>
    </p:spTree>
    <p:extLst>
      <p:ext uri="{BB962C8B-B14F-4D97-AF65-F5344CB8AC3E}">
        <p14:creationId xmlns:p14="http://schemas.microsoft.com/office/powerpoint/2010/main" val="1853053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1798890"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3" name="Picture 2"/>
          <p:cNvPicPr>
            <a:picLocks noChangeAspect="1"/>
          </p:cNvPicPr>
          <p:nvPr/>
        </p:nvPicPr>
        <p:blipFill>
          <a:blip r:embed="rId3"/>
          <a:stretch>
            <a:fillRect/>
          </a:stretch>
        </p:blipFill>
        <p:spPr>
          <a:xfrm>
            <a:off x="358021" y="1134669"/>
            <a:ext cx="5387963" cy="3355542"/>
          </a:xfrm>
          <a:prstGeom prst="rect">
            <a:avLst/>
          </a:prstGeom>
        </p:spPr>
      </p:pic>
      <p:cxnSp>
        <p:nvCxnSpPr>
          <p:cNvPr id="6" name="Straight Arrow Connector 5"/>
          <p:cNvCxnSpPr/>
          <p:nvPr/>
        </p:nvCxnSpPr>
        <p:spPr>
          <a:xfrm>
            <a:off x="4917114" y="4384964"/>
            <a:ext cx="755968" cy="0"/>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58021" y="3467849"/>
            <a:ext cx="3562815" cy="328296"/>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9" name="Straight Arrow Connector 8"/>
          <p:cNvCxnSpPr/>
          <p:nvPr/>
        </p:nvCxnSpPr>
        <p:spPr>
          <a:xfrm flipV="1">
            <a:off x="3760013" y="3112397"/>
            <a:ext cx="1985971" cy="1071897"/>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673082" y="4150288"/>
            <a:ext cx="3562815" cy="461665"/>
          </a:xfrm>
          <a:prstGeom prst="rect">
            <a:avLst/>
          </a:prstGeom>
        </p:spPr>
        <p:txBody>
          <a:bodyPr wrap="square">
            <a:spAutoFit/>
          </a:bodyPr>
          <a:lstStyle/>
          <a:p>
            <a:r>
              <a:rPr lang="en-US" altLang="zh-CN" sz="1200" dirty="0" err="1">
                <a:solidFill>
                  <a:srgbClr val="FF0000"/>
                </a:solidFill>
                <a:latin typeface="Arial" panose="020B0604020202020204" pitchFamily="34" charset="0"/>
              </a:rPr>
              <a:t>validation_split</a:t>
            </a:r>
            <a:r>
              <a:rPr lang="en-US" altLang="zh-CN" sz="1200" dirty="0">
                <a:solidFill>
                  <a:srgbClr val="FF0000"/>
                </a:solidFill>
                <a:latin typeface="Arial" panose="020B0604020202020204" pitchFamily="34" charset="0"/>
              </a:rPr>
              <a:t>: </a:t>
            </a:r>
            <a:r>
              <a:rPr lang="zh-CN" altLang="en-US" sz="1200" dirty="0">
                <a:solidFill>
                  <a:srgbClr val="FF0000"/>
                </a:solidFill>
                <a:latin typeface="Arial" panose="020B0604020202020204" pitchFamily="34" charset="0"/>
              </a:rPr>
              <a:t>抽取训练集</a:t>
            </a:r>
            <a:r>
              <a:rPr lang="en-US" altLang="zh-CN" sz="1200" dirty="0">
                <a:solidFill>
                  <a:srgbClr val="FF0000"/>
                </a:solidFill>
                <a:latin typeface="Arial" panose="020B0604020202020204" pitchFamily="34" charset="0"/>
              </a:rPr>
              <a:t>20%</a:t>
            </a:r>
            <a:r>
              <a:rPr lang="zh-CN" altLang="en-US" sz="1200" dirty="0">
                <a:solidFill>
                  <a:srgbClr val="FF0000"/>
                </a:solidFill>
                <a:latin typeface="Arial" panose="020B0604020202020204" pitchFamily="34" charset="0"/>
              </a:rPr>
              <a:t> （这种方式不满足</a:t>
            </a:r>
            <a:r>
              <a:rPr lang="en-US" altLang="zh-CN" sz="1200" dirty="0">
                <a:solidFill>
                  <a:srgbClr val="FF0000"/>
                </a:solidFill>
                <a:latin typeface="Arial" panose="020B0604020202020204" pitchFamily="34" charset="0"/>
              </a:rPr>
              <a:t>work-forward</a:t>
            </a:r>
            <a:r>
              <a:rPr lang="zh-CN" altLang="en-US" sz="1200" dirty="0">
                <a:solidFill>
                  <a:srgbClr val="FF0000"/>
                </a:solidFill>
                <a:latin typeface="Arial" panose="020B0604020202020204" pitchFamily="34" charset="0"/>
              </a:rPr>
              <a:t>的划分方式，要换一个有效验证集）</a:t>
            </a:r>
          </a:p>
        </p:txBody>
      </p:sp>
      <p:sp>
        <p:nvSpPr>
          <p:cNvPr id="19" name="Rectangle 18"/>
          <p:cNvSpPr/>
          <p:nvPr/>
        </p:nvSpPr>
        <p:spPr>
          <a:xfrm>
            <a:off x="5766562" y="2453231"/>
            <a:ext cx="3198311" cy="369332"/>
          </a:xfrm>
          <a:prstGeom prst="rect">
            <a:avLst/>
          </a:prstGeom>
        </p:spPr>
        <p:txBody>
          <a:bodyPr wrap="none">
            <a:spAutoFit/>
          </a:bodyPr>
          <a:lstStyle/>
          <a:p>
            <a:r>
              <a:rPr lang="zh-CN" altLang="en-US" dirty="0">
                <a:solidFill>
                  <a:srgbClr val="FF0000"/>
                </a:solidFill>
                <a:latin typeface="Arial" panose="020B0604020202020204" pitchFamily="34" charset="0"/>
              </a:rPr>
              <a:t>序列：</a:t>
            </a:r>
            <a:r>
              <a:rPr lang="en-US" altLang="zh-CN" dirty="0">
                <a:solidFill>
                  <a:srgbClr val="FF0000"/>
                </a:solidFill>
                <a:latin typeface="Arial" panose="020B0604020202020204" pitchFamily="34" charset="0"/>
              </a:rPr>
              <a:t>1  2  3  4  5  6 </a:t>
            </a:r>
            <a:r>
              <a:rPr lang="zh-CN" altLang="en-US" dirty="0">
                <a:solidFill>
                  <a:srgbClr val="FF0000"/>
                </a:solidFill>
                <a:latin typeface="Arial" panose="020B0604020202020204" pitchFamily="34" charset="0"/>
              </a:rPr>
              <a:t>  </a:t>
            </a:r>
            <a:r>
              <a:rPr lang="en-US" altLang="zh-CN" dirty="0">
                <a:solidFill>
                  <a:srgbClr val="FF0000"/>
                </a:solidFill>
                <a:latin typeface="Arial" panose="020B0604020202020204" pitchFamily="34" charset="0"/>
              </a:rPr>
              <a:t>7 8 9 10</a:t>
            </a:r>
          </a:p>
        </p:txBody>
      </p:sp>
      <p:cxnSp>
        <p:nvCxnSpPr>
          <p:cNvPr id="22" name="Straight Connector 21"/>
          <p:cNvCxnSpPr/>
          <p:nvPr/>
        </p:nvCxnSpPr>
        <p:spPr>
          <a:xfrm>
            <a:off x="7905361" y="2366451"/>
            <a:ext cx="0" cy="435330"/>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698431" y="2990655"/>
            <a:ext cx="3512119"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input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[1  2  3  4  5  6] +[ 6 7 8 9 ]</a:t>
            </a:r>
          </a:p>
        </p:txBody>
      </p:sp>
      <p:sp>
        <p:nvSpPr>
          <p:cNvPr id="27" name="Right Brace 26"/>
          <p:cNvSpPr/>
          <p:nvPr/>
        </p:nvSpPr>
        <p:spPr>
          <a:xfrm rot="16200000">
            <a:off x="7016043" y="1732607"/>
            <a:ext cx="214746" cy="1267688"/>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9" name="Rectangle 28"/>
          <p:cNvSpPr/>
          <p:nvPr/>
        </p:nvSpPr>
        <p:spPr>
          <a:xfrm>
            <a:off x="6821469" y="1962975"/>
            <a:ext cx="526106" cy="276999"/>
          </a:xfrm>
          <a:prstGeom prst="rect">
            <a:avLst/>
          </a:prstGeom>
        </p:spPr>
        <p:txBody>
          <a:bodyPr wrap="none">
            <a:spAutoFit/>
          </a:bodyPr>
          <a:lstStyle/>
          <a:p>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Input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31" name="Right Brace 30"/>
          <p:cNvSpPr/>
          <p:nvPr/>
        </p:nvSpPr>
        <p:spPr>
          <a:xfrm rot="16200000">
            <a:off x="8315734" y="2009979"/>
            <a:ext cx="214746" cy="788050"/>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32" name="Rectangle 31"/>
          <p:cNvSpPr/>
          <p:nvPr/>
        </p:nvSpPr>
        <p:spPr>
          <a:xfrm>
            <a:off x="8093296" y="1953881"/>
            <a:ext cx="659622" cy="276999"/>
          </a:xfrm>
          <a:prstGeom prst="rect">
            <a:avLst/>
          </a:prstGeom>
        </p:spPr>
        <p:txBody>
          <a:bodyPr wrap="square">
            <a:spAutoFit/>
          </a:bodyPr>
          <a:lstStyle/>
          <a:p>
            <a:pPr algn="ctr"/>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Output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34" name="Rectangle 33"/>
          <p:cNvSpPr/>
          <p:nvPr/>
        </p:nvSpPr>
        <p:spPr>
          <a:xfrm>
            <a:off x="5682788" y="3393008"/>
            <a:ext cx="2881255"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output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[7 8 9 10]</a:t>
            </a:r>
          </a:p>
        </p:txBody>
      </p:sp>
      <p:cxnSp>
        <p:nvCxnSpPr>
          <p:cNvPr id="18" name="Straight Arrow Connector 17"/>
          <p:cNvCxnSpPr>
            <a:endCxn id="34" idx="1"/>
          </p:cNvCxnSpPr>
          <p:nvPr/>
        </p:nvCxnSpPr>
        <p:spPr>
          <a:xfrm flipV="1">
            <a:off x="4506163" y="3546897"/>
            <a:ext cx="1176625" cy="637397"/>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5100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186942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9" name="Picture 8"/>
          <p:cNvPicPr>
            <a:picLocks noChangeAspect="1"/>
          </p:cNvPicPr>
          <p:nvPr/>
        </p:nvPicPr>
        <p:blipFill>
          <a:blip r:embed="rId3"/>
          <a:stretch>
            <a:fillRect/>
          </a:stretch>
        </p:blipFill>
        <p:spPr>
          <a:xfrm>
            <a:off x="358021" y="1201344"/>
            <a:ext cx="4000279" cy="3885422"/>
          </a:xfrm>
          <a:prstGeom prst="rect">
            <a:avLst/>
          </a:prstGeom>
        </p:spPr>
      </p:pic>
      <p:pic>
        <p:nvPicPr>
          <p:cNvPr id="10" name="Picture 9"/>
          <p:cNvPicPr>
            <a:picLocks noChangeAspect="1"/>
          </p:cNvPicPr>
          <p:nvPr/>
        </p:nvPicPr>
        <p:blipFill>
          <a:blip r:embed="rId4"/>
          <a:stretch>
            <a:fillRect/>
          </a:stretch>
        </p:blipFill>
        <p:spPr>
          <a:xfrm>
            <a:off x="4526844" y="1300438"/>
            <a:ext cx="4481689" cy="3687233"/>
          </a:xfrm>
          <a:prstGeom prst="rect">
            <a:avLst/>
          </a:prstGeom>
        </p:spPr>
      </p:pic>
      <p:sp>
        <p:nvSpPr>
          <p:cNvPr id="11" name="Oval 10"/>
          <p:cNvSpPr/>
          <p:nvPr/>
        </p:nvSpPr>
        <p:spPr>
          <a:xfrm>
            <a:off x="3138312" y="1354247"/>
            <a:ext cx="1502634" cy="508420"/>
          </a:xfrm>
          <a:prstGeom prst="ellipse">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2" name="Oval 11"/>
          <p:cNvSpPr/>
          <p:nvPr/>
        </p:nvSpPr>
        <p:spPr>
          <a:xfrm>
            <a:off x="7653867" y="4447822"/>
            <a:ext cx="1354666" cy="638944"/>
          </a:xfrm>
          <a:prstGeom prst="ellipse">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122257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4572085" cy="400110"/>
          </a:xfrm>
          <a:prstGeom prst="rect">
            <a:avLst/>
          </a:prstGeom>
        </p:spPr>
        <p:txBody>
          <a:bodyPr wrap="none">
            <a:spAutoFit/>
          </a:bodyPr>
          <a:lstStyle/>
          <a:p>
            <a:pPr marL="342900" indent="-342900">
              <a:buFont typeface="Wingdings" panose="05000000000000000000" pitchFamily="2" charset="2"/>
              <a:buChar char="l"/>
            </a:pPr>
            <a:r>
              <a:rPr lang="en-US" altLang="zh-CN" sz="2000" b="1" dirty="0">
                <a:latin typeface="Arial" panose="020B0604020202020204" pitchFamily="34" charset="0"/>
                <a:ea typeface="MS Gothic" panose="020B0609070205080204" pitchFamily="49" charset="-128"/>
              </a:rPr>
              <a:t>Build  Inference Model to predict</a:t>
            </a:r>
            <a:r>
              <a:rPr lang="en-US" altLang="zh-CN" sz="2000" dirty="0">
                <a:latin typeface="Arial" panose="020B0604020202020204" pitchFamily="34" charset="0"/>
                <a:ea typeface="MS Gothic" panose="020B0609070205080204" pitchFamily="49" charset="-128"/>
                <a:cs typeface="Arial" panose="020B0604020202020204" pitchFamily="34" charset="0"/>
              </a:rPr>
              <a:t>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6" name="Picture 5"/>
          <p:cNvPicPr>
            <a:picLocks noChangeAspect="1"/>
          </p:cNvPicPr>
          <p:nvPr/>
        </p:nvPicPr>
        <p:blipFill>
          <a:blip r:embed="rId3"/>
          <a:stretch>
            <a:fillRect/>
          </a:stretch>
        </p:blipFill>
        <p:spPr>
          <a:xfrm>
            <a:off x="9525" y="1291644"/>
            <a:ext cx="4181474" cy="3756606"/>
          </a:xfrm>
          <a:prstGeom prst="rect">
            <a:avLst/>
          </a:prstGeom>
        </p:spPr>
      </p:pic>
      <p:pic>
        <p:nvPicPr>
          <p:cNvPr id="7" name="Picture 6"/>
          <p:cNvPicPr>
            <a:picLocks noChangeAspect="1"/>
          </p:cNvPicPr>
          <p:nvPr/>
        </p:nvPicPr>
        <p:blipFill>
          <a:blip r:embed="rId4"/>
          <a:stretch>
            <a:fillRect/>
          </a:stretch>
        </p:blipFill>
        <p:spPr>
          <a:xfrm>
            <a:off x="4299268" y="1291644"/>
            <a:ext cx="4854257" cy="3756606"/>
          </a:xfrm>
          <a:prstGeom prst="rect">
            <a:avLst/>
          </a:prstGeom>
        </p:spPr>
      </p:pic>
      <p:cxnSp>
        <p:nvCxnSpPr>
          <p:cNvPr id="10" name="Straight Arrow Connector 9"/>
          <p:cNvCxnSpPr/>
          <p:nvPr/>
        </p:nvCxnSpPr>
        <p:spPr>
          <a:xfrm flipV="1">
            <a:off x="1838325" y="1400175"/>
            <a:ext cx="2413318" cy="1143000"/>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714500" y="1413354"/>
            <a:ext cx="2537143" cy="1910871"/>
          </a:xfrm>
          <a:prstGeom prst="straightConnector1">
            <a:avLst/>
          </a:prstGeom>
          <a:ln w="12700" cmpd="sng">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391400" y="2133600"/>
            <a:ext cx="171450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429250" y="2667000"/>
            <a:ext cx="348615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491533" y="3141372"/>
            <a:ext cx="2246135" cy="0"/>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588886" y="1907884"/>
            <a:ext cx="545464" cy="82843"/>
          </a:xfrm>
          <a:prstGeom prst="straightConnector1">
            <a:avLst/>
          </a:prstGeom>
          <a:ln w="12700" cmpd="sng">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190999" y="1208707"/>
            <a:ext cx="4914902" cy="3839543"/>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Rectangle 11"/>
          <p:cNvSpPr/>
          <p:nvPr/>
        </p:nvSpPr>
        <p:spPr>
          <a:xfrm>
            <a:off x="6412906" y="3992854"/>
            <a:ext cx="2692994" cy="646331"/>
          </a:xfrm>
          <a:prstGeom prst="rect">
            <a:avLst/>
          </a:prstGeom>
        </p:spPr>
        <p:txBody>
          <a:bodyPr wrap="square">
            <a:spAutoFit/>
          </a:bodyPr>
          <a:lstStyle/>
          <a:p>
            <a:r>
              <a:rPr lang="zh-CN" altLang="en-US" sz="1200" b="1" dirty="0">
                <a:solidFill>
                  <a:srgbClr val="FF0000"/>
                </a:solidFill>
                <a:latin typeface="+mj-ea"/>
                <a:ea typeface="+mj-ea"/>
                <a:cs typeface="Arial" panose="020B0604020202020204" pitchFamily="34" charset="0"/>
              </a:rPr>
              <a:t>使用预测出来的数据和状态向量作为</a:t>
            </a:r>
            <a:endParaRPr lang="en-US" altLang="zh-CN" sz="1200" b="1" dirty="0">
              <a:solidFill>
                <a:srgbClr val="FF0000"/>
              </a:solidFill>
              <a:latin typeface="+mj-ea"/>
              <a:ea typeface="+mj-ea"/>
              <a:cs typeface="Arial" panose="020B0604020202020204" pitchFamily="34" charset="0"/>
            </a:endParaRPr>
          </a:p>
          <a:p>
            <a:r>
              <a:rPr lang="en-US" altLang="zh-CN" sz="1200" b="1" dirty="0">
                <a:solidFill>
                  <a:srgbClr val="FF0000"/>
                </a:solidFill>
                <a:latin typeface="+mj-ea"/>
                <a:ea typeface="+mj-ea"/>
                <a:cs typeface="Arial" panose="020B0604020202020204" pitchFamily="34" charset="0"/>
              </a:rPr>
              <a:t>decoder</a:t>
            </a:r>
            <a:r>
              <a:rPr lang="zh-CN" altLang="en-US" sz="1200" b="1" dirty="0">
                <a:solidFill>
                  <a:srgbClr val="FF0000"/>
                </a:solidFill>
                <a:latin typeface="+mj-ea"/>
                <a:ea typeface="+mj-ea"/>
                <a:cs typeface="Arial" panose="020B0604020202020204" pitchFamily="34" charset="0"/>
              </a:rPr>
              <a:t>模型的输入，循环预测得到设定长度的时间序列。</a:t>
            </a:r>
          </a:p>
        </p:txBody>
      </p:sp>
      <p:sp>
        <p:nvSpPr>
          <p:cNvPr id="17" name="Oval 16"/>
          <p:cNvSpPr/>
          <p:nvPr/>
        </p:nvSpPr>
        <p:spPr>
          <a:xfrm>
            <a:off x="4443908" y="2933394"/>
            <a:ext cx="669417" cy="292609"/>
          </a:xfrm>
          <a:prstGeom prst="ellipse">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19" name="Straight Arrow Connector 18"/>
          <p:cNvCxnSpPr/>
          <p:nvPr/>
        </p:nvCxnSpPr>
        <p:spPr>
          <a:xfrm>
            <a:off x="5113325" y="3006547"/>
            <a:ext cx="1732612" cy="0"/>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6893562" y="2910421"/>
            <a:ext cx="1539555" cy="307777"/>
          </a:xfrm>
          <a:prstGeom prst="rect">
            <a:avLst/>
          </a:prstGeom>
        </p:spPr>
        <p:txBody>
          <a:bodyPr wrap="square">
            <a:spAutoFit/>
          </a:bodyPr>
          <a:lstStyle/>
          <a:p>
            <a:r>
              <a:rPr lang="zh-CN" altLang="en-US" sz="1400" b="1" dirty="0">
                <a:solidFill>
                  <a:srgbClr val="FF0000"/>
                </a:solidFill>
                <a:latin typeface="+mj-ea"/>
                <a:ea typeface="+mj-ea"/>
                <a:cs typeface="Arial" panose="020B0604020202020204" pitchFamily="34" charset="0"/>
              </a:rPr>
              <a:t>初始的细胞状态</a:t>
            </a:r>
          </a:p>
        </p:txBody>
      </p:sp>
      <p:cxnSp>
        <p:nvCxnSpPr>
          <p:cNvPr id="23" name="Straight Arrow Connector 22"/>
          <p:cNvCxnSpPr/>
          <p:nvPr/>
        </p:nvCxnSpPr>
        <p:spPr>
          <a:xfrm>
            <a:off x="7465999" y="3218198"/>
            <a:ext cx="2820" cy="629597"/>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550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632128"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9" name="Slide Number Placeholder 22"/>
          <p:cNvSpPr>
            <a:spLocks noGrp="1"/>
          </p:cNvSpPr>
          <p:nvPr>
            <p:ph type="sldNum" sz="quarter" idx="12"/>
          </p:nvPr>
        </p:nvSpPr>
        <p:spPr>
          <a:xfrm>
            <a:off x="4356737" y="4875722"/>
            <a:ext cx="421383" cy="248949"/>
          </a:xfrm>
        </p:spPr>
        <p:txBody>
          <a:bodyPr/>
          <a:lstStyle>
            <a:lvl1pPr algn="ctr">
              <a:defRPr>
                <a:solidFill>
                  <a:srgbClr val="7F7F7F"/>
                </a:solidFill>
              </a:defRPr>
            </a:lvl1pPr>
          </a:lstStyle>
          <a:p>
            <a:r>
              <a:rPr lang="en-US" dirty="0">
                <a:solidFill>
                  <a:srgbClr val="FFFFFF"/>
                </a:solidFill>
              </a:rPr>
              <a:t>1</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3" name="Title 2"/>
          <p:cNvSpPr>
            <a:spLocks noGrp="1"/>
          </p:cNvSpPr>
          <p:nvPr>
            <p:ph type="title"/>
          </p:nvPr>
        </p:nvSpPr>
        <p:spPr>
          <a:xfrm>
            <a:off x="371013" y="581319"/>
            <a:ext cx="5564274" cy="1122205"/>
          </a:xfrm>
        </p:spPr>
        <p:txBody>
          <a:bodyPr>
            <a:normAutofit/>
          </a:bodyPr>
          <a:lstStyle/>
          <a:p>
            <a:pPr marL="781200" indent="-457200">
              <a:lnSpc>
                <a:spcPct val="150000"/>
              </a:lnSpc>
              <a:spcBef>
                <a:spcPts val="250"/>
              </a:spcBef>
              <a:buFont typeface="Wingdings" panose="05000000000000000000" pitchFamily="2" charset="2"/>
              <a:buChar char="l"/>
            </a:pPr>
            <a:r>
              <a:rPr lang="en-US" altLang="zh-CN" sz="3200" dirty="0">
                <a:solidFill>
                  <a:schemeClr val="tx1">
                    <a:lumMod val="50000"/>
                  </a:schemeClr>
                </a:solidFill>
              </a:rPr>
              <a:t>Neural Networks Models</a:t>
            </a:r>
            <a:endParaRPr lang="en-US" altLang="zh-CN" sz="2400" dirty="0">
              <a:solidFill>
                <a:schemeClr val="tx1">
                  <a:lumMod val="50000"/>
                </a:schemeClr>
              </a:solidFill>
            </a:endParaRPr>
          </a:p>
        </p:txBody>
      </p:sp>
      <p:sp>
        <p:nvSpPr>
          <p:cNvPr id="2" name="Rectangle 1"/>
          <p:cNvSpPr/>
          <p:nvPr/>
        </p:nvSpPr>
        <p:spPr>
          <a:xfrm>
            <a:off x="1162036" y="2765904"/>
            <a:ext cx="5120231" cy="461665"/>
          </a:xfrm>
          <a:prstGeom prst="rect">
            <a:avLst/>
          </a:prstGeom>
        </p:spPr>
        <p:txBody>
          <a:bodyPr wrap="square">
            <a:spAutoFit/>
          </a:bodyPr>
          <a:lstStyle/>
          <a:p>
            <a:pPr marL="342900" indent="-342900">
              <a:buFont typeface="Wingdings" panose="05000000000000000000" pitchFamily="2" charset="2"/>
              <a:buChar char="Ø"/>
            </a:pPr>
            <a:r>
              <a:rPr lang="en-US" altLang="zh-CN" sz="2400" dirty="0">
                <a:solidFill>
                  <a:schemeClr val="tx1">
                    <a:lumMod val="50000"/>
                  </a:schemeClr>
                </a:solidFill>
                <a:latin typeface="Arial" panose="020B0604020202020204" pitchFamily="34" charset="0"/>
                <a:ea typeface="MS Gothic" panose="020B0609070205080204" pitchFamily="49" charset="-128"/>
              </a:rPr>
              <a:t>The seq2seq structure of LSTM</a:t>
            </a:r>
            <a:endParaRPr lang="zh-CN" altLang="en-US" sz="2400" dirty="0">
              <a:latin typeface="Arial" panose="020B0604020202020204" pitchFamily="34" charset="0"/>
              <a:ea typeface="MS Gothic" panose="020B0609070205080204" pitchFamily="49" charset="-128"/>
            </a:endParaRPr>
          </a:p>
        </p:txBody>
      </p:sp>
      <p:sp>
        <p:nvSpPr>
          <p:cNvPr id="3" name="Rectangle 2"/>
          <p:cNvSpPr/>
          <p:nvPr/>
        </p:nvSpPr>
        <p:spPr>
          <a:xfrm>
            <a:off x="1162036" y="3681790"/>
            <a:ext cx="4091608" cy="461665"/>
          </a:xfrm>
          <a:prstGeom prst="rect">
            <a:avLst/>
          </a:prstGeom>
        </p:spPr>
        <p:txBody>
          <a:bodyPr wrap="square">
            <a:spAutoFit/>
          </a:bodyPr>
          <a:lstStyle/>
          <a:p>
            <a:pPr marL="457200" indent="-457200">
              <a:buFont typeface="Wingdings" panose="05000000000000000000" pitchFamily="2" charset="2"/>
              <a:buChar char="Ø"/>
            </a:pPr>
            <a:r>
              <a:rPr lang="en-US" altLang="zh-CN" sz="2400" dirty="0" err="1">
                <a:solidFill>
                  <a:schemeClr val="tx1">
                    <a:lumMod val="50000"/>
                  </a:schemeClr>
                </a:solidFill>
                <a:latin typeface="Arial" panose="020B0604020202020204" pitchFamily="34" charset="0"/>
                <a:ea typeface="MS Gothic" panose="020B0609070205080204" pitchFamily="49" charset="-128"/>
              </a:rPr>
              <a:t>WaveNet</a:t>
            </a:r>
            <a:r>
              <a:rPr lang="en-US" altLang="zh-CN" sz="2400" dirty="0">
                <a:solidFill>
                  <a:schemeClr val="tx1">
                    <a:lumMod val="50000"/>
                  </a:schemeClr>
                </a:solidFill>
                <a:latin typeface="-apple-system"/>
                <a:ea typeface="MS Gothic" panose="020B0609070205080204" pitchFamily="49" charset="-128"/>
              </a:rPr>
              <a:t> </a:t>
            </a:r>
            <a:r>
              <a:rPr lang="en-US" altLang="zh-CN" sz="2400" dirty="0">
                <a:solidFill>
                  <a:schemeClr val="tx1">
                    <a:lumMod val="50000"/>
                  </a:schemeClr>
                </a:solidFill>
                <a:latin typeface="Arial" panose="020B0604020202020204" pitchFamily="34" charset="0"/>
                <a:ea typeface="MS Gothic" panose="020B0609070205080204" pitchFamily="49" charset="-128"/>
              </a:rPr>
              <a:t>CNN model </a:t>
            </a:r>
            <a:r>
              <a:rPr lang="en-US" altLang="zh-CN" sz="2400" dirty="0">
                <a:solidFill>
                  <a:schemeClr val="tx1">
                    <a:lumMod val="50000"/>
                  </a:schemeClr>
                </a:solidFill>
                <a:latin typeface="-apple-system"/>
                <a:ea typeface="MS Gothic" panose="020B0609070205080204" pitchFamily="49" charset="-128"/>
              </a:rPr>
              <a:t> </a:t>
            </a:r>
            <a:endParaRPr lang="zh-CN" altLang="en-US" sz="2400" dirty="0">
              <a:solidFill>
                <a:schemeClr val="tx1">
                  <a:lumMod val="50000"/>
                </a:schemeClr>
              </a:solidFill>
              <a:latin typeface="Arial" panose="020B0604020202020204" pitchFamily="34" charset="0"/>
              <a:ea typeface="MS Gothic" panose="020B0609070205080204" pitchFamily="49" charset="-128"/>
            </a:endParaRPr>
          </a:p>
        </p:txBody>
      </p:sp>
      <p:sp>
        <p:nvSpPr>
          <p:cNvPr id="10" name="Rectangle 9"/>
          <p:cNvSpPr/>
          <p:nvPr/>
        </p:nvSpPr>
        <p:spPr>
          <a:xfrm>
            <a:off x="1162036" y="1825136"/>
            <a:ext cx="5264164" cy="461665"/>
          </a:xfrm>
          <a:prstGeom prst="rect">
            <a:avLst/>
          </a:prstGeom>
        </p:spPr>
        <p:txBody>
          <a:bodyPr wrap="square">
            <a:spAutoFit/>
          </a:bodyPr>
          <a:lstStyle/>
          <a:p>
            <a:pPr marL="342900" indent="-342900">
              <a:buFont typeface="Wingdings" panose="05000000000000000000" pitchFamily="2" charset="2"/>
              <a:buChar char="Ø"/>
            </a:pPr>
            <a:r>
              <a:rPr lang="en-US" altLang="zh-CN" sz="2400" dirty="0">
                <a:solidFill>
                  <a:schemeClr val="tx1">
                    <a:lumMod val="50000"/>
                  </a:schemeClr>
                </a:solidFill>
                <a:latin typeface="Arial" panose="020B0604020202020204" pitchFamily="34" charset="0"/>
                <a:ea typeface="MS Gothic" panose="020B0609070205080204" pitchFamily="49" charset="-128"/>
              </a:rPr>
              <a:t>The Advantages of neural network </a:t>
            </a:r>
            <a:endParaRPr lang="zh-CN" altLang="en-US" sz="2400" dirty="0">
              <a:solidFill>
                <a:schemeClr val="tx1">
                  <a:lumMod val="50000"/>
                </a:schemeClr>
              </a:solidFill>
              <a:latin typeface="Arial" panose="020B0604020202020204" pitchFamily="34" charset="0"/>
              <a:ea typeface="MS Gothic" panose="020B0609070205080204" pitchFamily="49" charset="-128"/>
            </a:endParaRPr>
          </a:p>
        </p:txBody>
      </p:sp>
    </p:spTree>
    <p:extLst>
      <p:ext uri="{BB962C8B-B14F-4D97-AF65-F5344CB8AC3E}">
        <p14:creationId xmlns:p14="http://schemas.microsoft.com/office/powerpoint/2010/main" val="79235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2266967" cy="400110"/>
          </a:xfrm>
          <a:prstGeom prst="rect">
            <a:avLst/>
          </a:prstGeom>
        </p:spPr>
        <p:txBody>
          <a:bodyPr wrap="none">
            <a:spAutoFit/>
          </a:bodyPr>
          <a:lstStyle/>
          <a:p>
            <a:pPr marL="342900" indent="-342900">
              <a:buFont typeface="Wingdings" panose="05000000000000000000" pitchFamily="2" charset="2"/>
              <a:buChar char="l"/>
            </a:pPr>
            <a:r>
              <a:rPr lang="en-US" altLang="zh-CN" sz="2000" b="1" dirty="0">
                <a:latin typeface="Arial" panose="020B0604020202020204" pitchFamily="34" charset="0"/>
                <a:ea typeface="MS Gothic" panose="020B0609070205080204" pitchFamily="49" charset="-128"/>
              </a:rPr>
              <a:t>Model predict</a:t>
            </a:r>
            <a:r>
              <a:rPr lang="en-US" altLang="zh-CN" sz="2000" dirty="0">
                <a:latin typeface="Arial" panose="020B0604020202020204" pitchFamily="34" charset="0"/>
                <a:ea typeface="MS Gothic" panose="020B0609070205080204" pitchFamily="49" charset="-128"/>
                <a:cs typeface="Arial" panose="020B0604020202020204" pitchFamily="34" charset="0"/>
              </a:rPr>
              <a:t>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426634" y="1201344"/>
            <a:ext cx="5640326" cy="3483545"/>
          </a:xfrm>
          <a:prstGeom prst="rect">
            <a:avLst/>
          </a:prstGeom>
        </p:spPr>
      </p:pic>
      <p:cxnSp>
        <p:nvCxnSpPr>
          <p:cNvPr id="5" name="Straight Connector 4"/>
          <p:cNvCxnSpPr/>
          <p:nvPr/>
        </p:nvCxnSpPr>
        <p:spPr>
          <a:xfrm flipV="1">
            <a:off x="1684572" y="2650299"/>
            <a:ext cx="348615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684572" y="3269424"/>
            <a:ext cx="3697053"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850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seq2seq of LSTM code  </a:t>
            </a:r>
            <a:endParaRPr lang="en-US" sz="3200" dirty="0">
              <a:solidFill>
                <a:schemeClr val="bg2"/>
              </a:solidFill>
            </a:endParaRPr>
          </a:p>
        </p:txBody>
      </p:sp>
      <p:sp>
        <p:nvSpPr>
          <p:cNvPr id="4" name="Rectangle 3"/>
          <p:cNvSpPr/>
          <p:nvPr/>
        </p:nvSpPr>
        <p:spPr>
          <a:xfrm>
            <a:off x="358021" y="739679"/>
            <a:ext cx="2252540" cy="400110"/>
          </a:xfrm>
          <a:prstGeom prst="rect">
            <a:avLst/>
          </a:prstGeom>
        </p:spPr>
        <p:txBody>
          <a:bodyPr wrap="none">
            <a:spAutoFit/>
          </a:bodyPr>
          <a:lstStyle/>
          <a:p>
            <a:pPr marL="342900" indent="-342900">
              <a:buFont typeface="Wingdings" panose="05000000000000000000" pitchFamily="2" charset="2"/>
              <a:buChar char="l"/>
            </a:pPr>
            <a:r>
              <a:rPr lang="en-US" altLang="zh-CN" sz="2000" b="1" dirty="0">
                <a:latin typeface="Arial" panose="020B0604020202020204" pitchFamily="34" charset="0"/>
                <a:ea typeface="MS Gothic" panose="020B0609070205080204" pitchFamily="49" charset="-128"/>
              </a:rPr>
              <a:t>Model results</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5" name="Picture 4"/>
          <p:cNvPicPr>
            <a:picLocks noChangeAspect="1"/>
          </p:cNvPicPr>
          <p:nvPr/>
        </p:nvPicPr>
        <p:blipFill>
          <a:blip r:embed="rId3"/>
          <a:stretch>
            <a:fillRect/>
          </a:stretch>
        </p:blipFill>
        <p:spPr>
          <a:xfrm>
            <a:off x="608014" y="1264096"/>
            <a:ext cx="3374538" cy="1903518"/>
          </a:xfrm>
          <a:prstGeom prst="rect">
            <a:avLst/>
          </a:prstGeom>
        </p:spPr>
      </p:pic>
      <p:pic>
        <p:nvPicPr>
          <p:cNvPr id="6" name="Picture 5"/>
          <p:cNvPicPr>
            <a:picLocks noChangeAspect="1"/>
          </p:cNvPicPr>
          <p:nvPr/>
        </p:nvPicPr>
        <p:blipFill>
          <a:blip r:embed="rId4"/>
          <a:stretch>
            <a:fillRect/>
          </a:stretch>
        </p:blipFill>
        <p:spPr>
          <a:xfrm>
            <a:off x="4021820" y="1201344"/>
            <a:ext cx="4441143" cy="3289523"/>
          </a:xfrm>
          <a:prstGeom prst="rect">
            <a:avLst/>
          </a:prstGeom>
        </p:spPr>
      </p:pic>
      <p:pic>
        <p:nvPicPr>
          <p:cNvPr id="7" name="Picture 6"/>
          <p:cNvPicPr>
            <a:picLocks noChangeAspect="1"/>
          </p:cNvPicPr>
          <p:nvPr/>
        </p:nvPicPr>
        <p:blipFill>
          <a:blip r:embed="rId5"/>
          <a:stretch>
            <a:fillRect/>
          </a:stretch>
        </p:blipFill>
        <p:spPr>
          <a:xfrm>
            <a:off x="608014" y="3167614"/>
            <a:ext cx="3276297" cy="1789794"/>
          </a:xfrm>
          <a:prstGeom prst="rect">
            <a:avLst/>
          </a:prstGeom>
        </p:spPr>
      </p:pic>
    </p:spTree>
    <p:extLst>
      <p:ext uri="{BB962C8B-B14F-4D97-AF65-F5344CB8AC3E}">
        <p14:creationId xmlns:p14="http://schemas.microsoft.com/office/powerpoint/2010/main" val="111351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094510" y="4875722"/>
            <a:ext cx="628388"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0" name="Rectangle 9"/>
          <p:cNvSpPr/>
          <p:nvPr/>
        </p:nvSpPr>
        <p:spPr>
          <a:xfrm>
            <a:off x="915638" y="2165045"/>
            <a:ext cx="7056787" cy="523220"/>
          </a:xfrm>
          <a:prstGeom prst="rect">
            <a:avLst/>
          </a:prstGeom>
        </p:spPr>
        <p:txBody>
          <a:bodyPr wrap="square">
            <a:spAutoFit/>
          </a:bodyPr>
          <a:lstStyle/>
          <a:p>
            <a:pPr marL="342900" indent="-342900">
              <a:buFont typeface="Wingdings" panose="05000000000000000000" pitchFamily="2" charset="2"/>
              <a:buChar char="Ø"/>
            </a:pPr>
            <a:r>
              <a:rPr lang="en-US" altLang="zh-CN" sz="2800" dirty="0">
                <a:solidFill>
                  <a:schemeClr val="tx1">
                    <a:lumMod val="50000"/>
                  </a:schemeClr>
                </a:solidFill>
                <a:latin typeface="Arial" panose="020B0604020202020204" pitchFamily="34" charset="0"/>
                <a:ea typeface="MS Gothic" panose="020B0609070205080204" pitchFamily="49" charset="-128"/>
              </a:rPr>
              <a:t>The </a:t>
            </a:r>
            <a:r>
              <a:rPr lang="en-US" altLang="zh-CN" sz="2800" dirty="0" err="1">
                <a:solidFill>
                  <a:schemeClr val="tx1">
                    <a:lumMod val="50000"/>
                  </a:schemeClr>
                </a:solidFill>
                <a:latin typeface="Arial" panose="020B0604020202020204" pitchFamily="34" charset="0"/>
                <a:ea typeface="MS Gothic" panose="020B0609070205080204" pitchFamily="49" charset="-128"/>
              </a:rPr>
              <a:t>WaveNet</a:t>
            </a:r>
            <a:r>
              <a:rPr lang="en-US" altLang="zh-CN" sz="2800" dirty="0">
                <a:solidFill>
                  <a:schemeClr val="tx1">
                    <a:lumMod val="50000"/>
                  </a:schemeClr>
                </a:solidFill>
                <a:latin typeface="-apple-system"/>
                <a:ea typeface="MS Gothic" panose="020B0609070205080204" pitchFamily="49" charset="-128"/>
              </a:rPr>
              <a:t> </a:t>
            </a:r>
            <a:r>
              <a:rPr lang="en-US" altLang="zh-CN" sz="2800" dirty="0">
                <a:solidFill>
                  <a:schemeClr val="tx1">
                    <a:lumMod val="50000"/>
                  </a:schemeClr>
                </a:solidFill>
                <a:latin typeface="Arial" panose="020B0604020202020204" pitchFamily="34" charset="0"/>
                <a:ea typeface="MS Gothic" panose="020B0609070205080204" pitchFamily="49" charset="-128"/>
              </a:rPr>
              <a:t>code ---- Simplified model</a:t>
            </a:r>
          </a:p>
        </p:txBody>
      </p:sp>
      <p:sp>
        <p:nvSpPr>
          <p:cNvPr id="11" name="Slide Number Placeholder 22"/>
          <p:cNvSpPr>
            <a:spLocks noGrp="1"/>
          </p:cNvSpPr>
          <p:nvPr>
            <p:ph type="sldNum" sz="quarter" idx="12"/>
          </p:nvPr>
        </p:nvSpPr>
        <p:spPr>
          <a:xfrm>
            <a:off x="3916595" y="4865545"/>
            <a:ext cx="880281" cy="248949"/>
          </a:xfrm>
        </p:spPr>
        <p:txBody>
          <a:bodyPr/>
          <a:lstStyle>
            <a:lvl1pPr algn="ctr">
              <a:defRPr>
                <a:solidFill>
                  <a:srgbClr val="7F7F7F"/>
                </a:solidFill>
              </a:defRPr>
            </a:lvl1pPr>
          </a:lstStyle>
          <a:p>
            <a:r>
              <a:rPr lang="en-US" dirty="0">
                <a:solidFill>
                  <a:srgbClr val="FFFFFF"/>
                </a:solidFill>
              </a:rPr>
              <a:t>2-3-1</a:t>
            </a:r>
          </a:p>
        </p:txBody>
      </p:sp>
    </p:spTree>
    <p:extLst>
      <p:ext uri="{BB962C8B-B14F-4D97-AF65-F5344CB8AC3E}">
        <p14:creationId xmlns:p14="http://schemas.microsoft.com/office/powerpoint/2010/main" val="490888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4" name="Rectangle 3"/>
          <p:cNvSpPr/>
          <p:nvPr/>
        </p:nvSpPr>
        <p:spPr>
          <a:xfrm>
            <a:off x="358021" y="739679"/>
            <a:ext cx="5412397" cy="400110"/>
          </a:xfrm>
          <a:prstGeom prst="rect">
            <a:avLst/>
          </a:prstGeom>
        </p:spPr>
        <p:txBody>
          <a:bodyPr wrap="squar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a:t>
            </a:r>
            <a:r>
              <a:rPr lang="en-US" altLang="zh-CN" sz="2000" dirty="0" err="1">
                <a:latin typeface="Arial" panose="020B0604020202020204" pitchFamily="34" charset="0"/>
                <a:ea typeface="MS Gothic" panose="020B0609070205080204" pitchFamily="49" charset="-128"/>
                <a:cs typeface="Arial" panose="020B0604020202020204" pitchFamily="34" charset="0"/>
              </a:rPr>
              <a:t>pretrain</a:t>
            </a:r>
            <a:r>
              <a:rPr lang="en-US" altLang="zh-CN" sz="2000" dirty="0">
                <a:latin typeface="Arial" panose="020B0604020202020204" pitchFamily="34" charset="0"/>
                <a:ea typeface="MS Gothic" panose="020B0609070205080204" pitchFamily="49" charset="-128"/>
                <a:cs typeface="Arial" panose="020B0604020202020204" pitchFamily="34" charset="0"/>
              </a:rPr>
              <a:t> model</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Simplified model</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3" name="Picture 2"/>
          <p:cNvPicPr>
            <a:picLocks noChangeAspect="1"/>
          </p:cNvPicPr>
          <p:nvPr/>
        </p:nvPicPr>
        <p:blipFill>
          <a:blip r:embed="rId3"/>
          <a:stretch>
            <a:fillRect/>
          </a:stretch>
        </p:blipFill>
        <p:spPr>
          <a:xfrm>
            <a:off x="440839" y="1202570"/>
            <a:ext cx="5581650" cy="3518853"/>
          </a:xfrm>
          <a:prstGeom prst="rect">
            <a:avLst/>
          </a:prstGeom>
        </p:spPr>
      </p:pic>
      <p:sp>
        <p:nvSpPr>
          <p:cNvPr id="6" name="Oval 5"/>
          <p:cNvSpPr/>
          <p:nvPr/>
        </p:nvSpPr>
        <p:spPr>
          <a:xfrm>
            <a:off x="1450584" y="1792430"/>
            <a:ext cx="1666779" cy="560245"/>
          </a:xfrm>
          <a:prstGeom prst="ellipse">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6022489" y="1202570"/>
            <a:ext cx="2862746" cy="3281532"/>
          </a:xfrm>
          <a:prstGeom prst="rect">
            <a:avLst/>
          </a:prstGeom>
        </p:spPr>
      </p:pic>
    </p:spTree>
    <p:extLst>
      <p:ext uri="{BB962C8B-B14F-4D97-AF65-F5344CB8AC3E}">
        <p14:creationId xmlns:p14="http://schemas.microsoft.com/office/powerpoint/2010/main" val="3189941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pic>
        <p:nvPicPr>
          <p:cNvPr id="7" name="Picture 6"/>
          <p:cNvPicPr>
            <a:picLocks noChangeAspect="1"/>
          </p:cNvPicPr>
          <p:nvPr/>
        </p:nvPicPr>
        <p:blipFill>
          <a:blip r:embed="rId3"/>
          <a:stretch>
            <a:fillRect/>
          </a:stretch>
        </p:blipFill>
        <p:spPr>
          <a:xfrm>
            <a:off x="713918" y="1517072"/>
            <a:ext cx="5053246" cy="2777837"/>
          </a:xfrm>
          <a:prstGeom prst="rect">
            <a:avLst/>
          </a:prstGeom>
        </p:spPr>
      </p:pic>
      <p:sp>
        <p:nvSpPr>
          <p:cNvPr id="9" name="Rectangle 8"/>
          <p:cNvSpPr/>
          <p:nvPr/>
        </p:nvSpPr>
        <p:spPr>
          <a:xfrm>
            <a:off x="713918" y="3241547"/>
            <a:ext cx="4730918" cy="402198"/>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10" name="Straight Arrow Connector 9"/>
          <p:cNvCxnSpPr>
            <a:stCxn id="9" idx="3"/>
          </p:cNvCxnSpPr>
          <p:nvPr/>
        </p:nvCxnSpPr>
        <p:spPr>
          <a:xfrm flipV="1">
            <a:off x="5444836" y="3402230"/>
            <a:ext cx="301750" cy="40416"/>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767164" y="2743064"/>
            <a:ext cx="3198311" cy="369332"/>
          </a:xfrm>
          <a:prstGeom prst="rect">
            <a:avLst/>
          </a:prstGeom>
        </p:spPr>
        <p:txBody>
          <a:bodyPr wrap="square">
            <a:spAutoFit/>
          </a:bodyPr>
          <a:lstStyle/>
          <a:p>
            <a:r>
              <a:rPr lang="zh-CN" altLang="en-US" dirty="0">
                <a:solidFill>
                  <a:srgbClr val="FF0000"/>
                </a:solidFill>
                <a:latin typeface="Arial" panose="020B0604020202020204" pitchFamily="34" charset="0"/>
              </a:rPr>
              <a:t>序列：</a:t>
            </a:r>
            <a:r>
              <a:rPr lang="en-US" altLang="zh-CN" dirty="0">
                <a:solidFill>
                  <a:srgbClr val="FF0000"/>
                </a:solidFill>
                <a:latin typeface="Arial" panose="020B0604020202020204" pitchFamily="34" charset="0"/>
              </a:rPr>
              <a:t>1  2  3  4  5  6 </a:t>
            </a:r>
            <a:r>
              <a:rPr lang="zh-CN" altLang="en-US" dirty="0">
                <a:solidFill>
                  <a:srgbClr val="FF0000"/>
                </a:solidFill>
                <a:latin typeface="Arial" panose="020B0604020202020204" pitchFamily="34" charset="0"/>
              </a:rPr>
              <a:t>  </a:t>
            </a:r>
            <a:r>
              <a:rPr lang="en-US" altLang="zh-CN" dirty="0">
                <a:solidFill>
                  <a:srgbClr val="FF0000"/>
                </a:solidFill>
                <a:latin typeface="Arial" panose="020B0604020202020204" pitchFamily="34" charset="0"/>
              </a:rPr>
              <a:t>7 8 9 10</a:t>
            </a:r>
          </a:p>
        </p:txBody>
      </p:sp>
      <p:cxnSp>
        <p:nvCxnSpPr>
          <p:cNvPr id="12" name="Straight Connector 11"/>
          <p:cNvCxnSpPr>
            <a:stCxn id="9" idx="3"/>
          </p:cNvCxnSpPr>
          <p:nvPr/>
        </p:nvCxnSpPr>
        <p:spPr>
          <a:xfrm>
            <a:off x="5444836" y="3442646"/>
            <a:ext cx="0" cy="17391"/>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699033" y="3280488"/>
            <a:ext cx="3512119"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input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[1  2  3  4  5  6 7 8 9 ]</a:t>
            </a:r>
          </a:p>
        </p:txBody>
      </p:sp>
      <p:sp>
        <p:nvSpPr>
          <p:cNvPr id="14" name="Right Brace 13"/>
          <p:cNvSpPr/>
          <p:nvPr/>
        </p:nvSpPr>
        <p:spPr>
          <a:xfrm rot="16200000">
            <a:off x="7016645" y="2022440"/>
            <a:ext cx="214746" cy="1267688"/>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5" name="Rectangle 14"/>
          <p:cNvSpPr/>
          <p:nvPr/>
        </p:nvSpPr>
        <p:spPr>
          <a:xfrm>
            <a:off x="6822071" y="2252808"/>
            <a:ext cx="526106" cy="276999"/>
          </a:xfrm>
          <a:prstGeom prst="rect">
            <a:avLst/>
          </a:prstGeom>
        </p:spPr>
        <p:txBody>
          <a:bodyPr wrap="square">
            <a:spAutoFit/>
          </a:bodyPr>
          <a:lstStyle/>
          <a:p>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Input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16" name="Right Brace 15"/>
          <p:cNvSpPr/>
          <p:nvPr/>
        </p:nvSpPr>
        <p:spPr>
          <a:xfrm rot="16200000">
            <a:off x="8316336" y="2299812"/>
            <a:ext cx="214746" cy="788050"/>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7" name="Rectangle 16"/>
          <p:cNvSpPr/>
          <p:nvPr/>
        </p:nvSpPr>
        <p:spPr>
          <a:xfrm>
            <a:off x="8093898" y="2243714"/>
            <a:ext cx="659622" cy="276999"/>
          </a:xfrm>
          <a:prstGeom prst="rect">
            <a:avLst/>
          </a:prstGeom>
        </p:spPr>
        <p:txBody>
          <a:bodyPr wrap="square">
            <a:spAutoFit/>
          </a:bodyPr>
          <a:lstStyle/>
          <a:p>
            <a:pPr algn="ctr"/>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Output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18" name="Rectangle 17"/>
          <p:cNvSpPr/>
          <p:nvPr/>
        </p:nvSpPr>
        <p:spPr>
          <a:xfrm>
            <a:off x="5683390" y="3682841"/>
            <a:ext cx="2881255"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output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[7 8 9 10]</a:t>
            </a:r>
          </a:p>
        </p:txBody>
      </p:sp>
      <p:cxnSp>
        <p:nvCxnSpPr>
          <p:cNvPr id="22" name="Straight Connector 21"/>
          <p:cNvCxnSpPr/>
          <p:nvPr/>
        </p:nvCxnSpPr>
        <p:spPr>
          <a:xfrm>
            <a:off x="7905361" y="2586464"/>
            <a:ext cx="0" cy="435330"/>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58021" y="739679"/>
            <a:ext cx="4092787"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Simplified model</a:t>
            </a:r>
            <a:endParaRPr lang="zh-CN" altLang="en-US" sz="2000" dirty="0"/>
          </a:p>
        </p:txBody>
      </p:sp>
    </p:spTree>
    <p:extLst>
      <p:ext uri="{BB962C8B-B14F-4D97-AF65-F5344CB8AC3E}">
        <p14:creationId xmlns:p14="http://schemas.microsoft.com/office/powerpoint/2010/main" val="2412824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092787"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Simplified model</a:t>
            </a:r>
            <a:endParaRPr lang="zh-CN" altLang="en-US" sz="2000" dirty="0"/>
          </a:p>
        </p:txBody>
      </p:sp>
      <p:pic>
        <p:nvPicPr>
          <p:cNvPr id="3" name="Picture 2"/>
          <p:cNvPicPr>
            <a:picLocks noChangeAspect="1"/>
          </p:cNvPicPr>
          <p:nvPr/>
        </p:nvPicPr>
        <p:blipFill>
          <a:blip r:embed="rId3"/>
          <a:stretch>
            <a:fillRect/>
          </a:stretch>
        </p:blipFill>
        <p:spPr>
          <a:xfrm>
            <a:off x="867805" y="1356682"/>
            <a:ext cx="6514286" cy="3095238"/>
          </a:xfrm>
          <a:prstGeom prst="rect">
            <a:avLst/>
          </a:prstGeom>
        </p:spPr>
      </p:pic>
    </p:spTree>
    <p:extLst>
      <p:ext uri="{BB962C8B-B14F-4D97-AF65-F5344CB8AC3E}">
        <p14:creationId xmlns:p14="http://schemas.microsoft.com/office/powerpoint/2010/main" val="2839890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64556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Inference Model to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Simplified model</a:t>
            </a:r>
            <a:endParaRPr lang="zh-CN" altLang="en-US" sz="2000" dirty="0"/>
          </a:p>
        </p:txBody>
      </p:sp>
      <p:pic>
        <p:nvPicPr>
          <p:cNvPr id="7" name="Picture 6"/>
          <p:cNvPicPr>
            <a:picLocks noChangeAspect="1"/>
          </p:cNvPicPr>
          <p:nvPr/>
        </p:nvPicPr>
        <p:blipFill>
          <a:blip r:embed="rId3"/>
          <a:stretch>
            <a:fillRect/>
          </a:stretch>
        </p:blipFill>
        <p:spPr>
          <a:xfrm>
            <a:off x="772000" y="1457475"/>
            <a:ext cx="7600000" cy="2400000"/>
          </a:xfrm>
          <a:prstGeom prst="rect">
            <a:avLst/>
          </a:prstGeom>
        </p:spPr>
      </p:pic>
      <p:sp>
        <p:nvSpPr>
          <p:cNvPr id="8" name="Rectangle 7"/>
          <p:cNvSpPr/>
          <p:nvPr/>
        </p:nvSpPr>
        <p:spPr>
          <a:xfrm>
            <a:off x="1220368" y="2736721"/>
            <a:ext cx="7151632"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sp>
        <p:nvSpPr>
          <p:cNvPr id="6" name="Rectangle 5"/>
          <p:cNvSpPr/>
          <p:nvPr/>
        </p:nvSpPr>
        <p:spPr>
          <a:xfrm>
            <a:off x="3016934" y="3975106"/>
            <a:ext cx="1893467" cy="400110"/>
          </a:xfrm>
          <a:prstGeom prst="rect">
            <a:avLst/>
          </a:prstGeom>
        </p:spPr>
        <p:txBody>
          <a:bodyPr wrap="none">
            <a:spAutoFit/>
          </a:bodyPr>
          <a:lstStyle/>
          <a:p>
            <a:r>
              <a:rPr lang="en-US" altLang="zh-CN" sz="2000" dirty="0">
                <a:solidFill>
                  <a:srgbClr val="FF0000"/>
                </a:solidFill>
                <a:latin typeface="Arial" panose="020B0604020202020204" pitchFamily="34" charset="0"/>
              </a:rPr>
              <a:t>Inference Loop</a:t>
            </a:r>
          </a:p>
        </p:txBody>
      </p:sp>
    </p:spTree>
    <p:extLst>
      <p:ext uri="{BB962C8B-B14F-4D97-AF65-F5344CB8AC3E}">
        <p14:creationId xmlns:p14="http://schemas.microsoft.com/office/powerpoint/2010/main" val="3880021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560864"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Simplified model</a:t>
            </a:r>
            <a:endParaRPr lang="zh-CN" altLang="en-US" sz="2000" dirty="0"/>
          </a:p>
        </p:txBody>
      </p:sp>
      <p:pic>
        <p:nvPicPr>
          <p:cNvPr id="9" name="Picture 8"/>
          <p:cNvPicPr>
            <a:picLocks noChangeAspect="1"/>
          </p:cNvPicPr>
          <p:nvPr/>
        </p:nvPicPr>
        <p:blipFill>
          <a:blip r:embed="rId3"/>
          <a:stretch>
            <a:fillRect/>
          </a:stretch>
        </p:blipFill>
        <p:spPr>
          <a:xfrm>
            <a:off x="1426634" y="1201344"/>
            <a:ext cx="5640326" cy="3483545"/>
          </a:xfrm>
          <a:prstGeom prst="rect">
            <a:avLst/>
          </a:prstGeom>
        </p:spPr>
      </p:pic>
      <p:cxnSp>
        <p:nvCxnSpPr>
          <p:cNvPr id="10" name="Straight Connector 9"/>
          <p:cNvCxnSpPr/>
          <p:nvPr/>
        </p:nvCxnSpPr>
        <p:spPr>
          <a:xfrm flipV="1">
            <a:off x="1684572" y="2650299"/>
            <a:ext cx="348615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684572" y="3269424"/>
            <a:ext cx="3697053"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28660" y="2506489"/>
            <a:ext cx="3462468"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Draw predicted series and target series</a:t>
            </a:r>
            <a:endParaRPr lang="zh-CN"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80987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419800"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results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Simplified model</a:t>
            </a:r>
            <a:endParaRPr lang="zh-CN" altLang="en-US" sz="2000" dirty="0"/>
          </a:p>
        </p:txBody>
      </p:sp>
      <p:pic>
        <p:nvPicPr>
          <p:cNvPr id="3" name="Picture 2"/>
          <p:cNvPicPr>
            <a:picLocks noChangeAspect="1"/>
          </p:cNvPicPr>
          <p:nvPr/>
        </p:nvPicPr>
        <p:blipFill>
          <a:blip r:embed="rId3"/>
          <a:stretch>
            <a:fillRect/>
          </a:stretch>
        </p:blipFill>
        <p:spPr>
          <a:xfrm>
            <a:off x="571819" y="1068138"/>
            <a:ext cx="3323906" cy="2017962"/>
          </a:xfrm>
          <a:prstGeom prst="rect">
            <a:avLst/>
          </a:prstGeom>
        </p:spPr>
      </p:pic>
      <p:pic>
        <p:nvPicPr>
          <p:cNvPr id="4" name="Picture 3"/>
          <p:cNvPicPr>
            <a:picLocks noChangeAspect="1"/>
          </p:cNvPicPr>
          <p:nvPr/>
        </p:nvPicPr>
        <p:blipFill>
          <a:blip r:embed="rId4"/>
          <a:stretch>
            <a:fillRect/>
          </a:stretch>
        </p:blipFill>
        <p:spPr>
          <a:xfrm>
            <a:off x="4267719" y="1068138"/>
            <a:ext cx="4195244" cy="1982137"/>
          </a:xfrm>
          <a:prstGeom prst="rect">
            <a:avLst/>
          </a:prstGeom>
        </p:spPr>
      </p:pic>
      <p:pic>
        <p:nvPicPr>
          <p:cNvPr id="5" name="Picture 4"/>
          <p:cNvPicPr>
            <a:picLocks noChangeAspect="1"/>
          </p:cNvPicPr>
          <p:nvPr/>
        </p:nvPicPr>
        <p:blipFill>
          <a:blip r:embed="rId5"/>
          <a:stretch>
            <a:fillRect/>
          </a:stretch>
        </p:blipFill>
        <p:spPr>
          <a:xfrm>
            <a:off x="358021" y="3086099"/>
            <a:ext cx="3699629" cy="2024088"/>
          </a:xfrm>
          <a:prstGeom prst="rect">
            <a:avLst/>
          </a:prstGeom>
        </p:spPr>
      </p:pic>
      <p:pic>
        <p:nvPicPr>
          <p:cNvPr id="6" name="Picture 5"/>
          <p:cNvPicPr>
            <a:picLocks noChangeAspect="1"/>
          </p:cNvPicPr>
          <p:nvPr/>
        </p:nvPicPr>
        <p:blipFill>
          <a:blip r:embed="rId6"/>
          <a:stretch>
            <a:fillRect/>
          </a:stretch>
        </p:blipFill>
        <p:spPr>
          <a:xfrm>
            <a:off x="4353444" y="3051454"/>
            <a:ext cx="4466706" cy="2058733"/>
          </a:xfrm>
          <a:prstGeom prst="rect">
            <a:avLst/>
          </a:prstGeom>
        </p:spPr>
      </p:pic>
    </p:spTree>
    <p:extLst>
      <p:ext uri="{BB962C8B-B14F-4D97-AF65-F5344CB8AC3E}">
        <p14:creationId xmlns:p14="http://schemas.microsoft.com/office/powerpoint/2010/main" val="4054096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666764"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0" name="Rectangle 9"/>
          <p:cNvSpPr/>
          <p:nvPr/>
        </p:nvSpPr>
        <p:spPr>
          <a:xfrm>
            <a:off x="915638" y="2165045"/>
            <a:ext cx="7056787" cy="523220"/>
          </a:xfrm>
          <a:prstGeom prst="rect">
            <a:avLst/>
          </a:prstGeom>
        </p:spPr>
        <p:txBody>
          <a:bodyPr wrap="square">
            <a:spAutoFit/>
          </a:bodyPr>
          <a:lstStyle/>
          <a:p>
            <a:pPr marL="342900" indent="-342900">
              <a:buFont typeface="Wingdings" panose="05000000000000000000" pitchFamily="2" charset="2"/>
              <a:buChar char="Ø"/>
            </a:pPr>
            <a:r>
              <a:rPr lang="en-US" altLang="zh-CN" sz="2800" dirty="0">
                <a:solidFill>
                  <a:schemeClr val="tx1">
                    <a:lumMod val="50000"/>
                  </a:schemeClr>
                </a:solidFill>
                <a:latin typeface="Arial" panose="020B0604020202020204" pitchFamily="34" charset="0"/>
                <a:ea typeface="MS Gothic" panose="020B0609070205080204" pitchFamily="49" charset="-128"/>
              </a:rPr>
              <a:t>The </a:t>
            </a:r>
            <a:r>
              <a:rPr lang="en-US" altLang="zh-CN" sz="2800" dirty="0" err="1">
                <a:solidFill>
                  <a:schemeClr val="tx1">
                    <a:lumMod val="50000"/>
                  </a:schemeClr>
                </a:solidFill>
                <a:latin typeface="Arial" panose="020B0604020202020204" pitchFamily="34" charset="0"/>
                <a:ea typeface="MS Gothic" panose="020B0609070205080204" pitchFamily="49" charset="-128"/>
              </a:rPr>
              <a:t>WaveNet</a:t>
            </a:r>
            <a:r>
              <a:rPr lang="en-US" altLang="zh-CN" sz="2800" dirty="0">
                <a:solidFill>
                  <a:schemeClr val="tx1">
                    <a:lumMod val="50000"/>
                  </a:schemeClr>
                </a:solidFill>
                <a:latin typeface="-apple-system"/>
                <a:ea typeface="MS Gothic" panose="020B0609070205080204" pitchFamily="49" charset="-128"/>
              </a:rPr>
              <a:t> </a:t>
            </a:r>
            <a:r>
              <a:rPr lang="en-US" altLang="zh-CN" sz="2800" dirty="0">
                <a:solidFill>
                  <a:schemeClr val="tx1">
                    <a:lumMod val="50000"/>
                  </a:schemeClr>
                </a:solidFill>
                <a:latin typeface="Arial" panose="020B0604020202020204" pitchFamily="34" charset="0"/>
                <a:ea typeface="MS Gothic" panose="020B0609070205080204" pitchFamily="49" charset="-128"/>
              </a:rPr>
              <a:t>code ---- Complex model</a:t>
            </a:r>
          </a:p>
        </p:txBody>
      </p:sp>
      <p:sp>
        <p:nvSpPr>
          <p:cNvPr id="11" name="Slide Number Placeholder 22"/>
          <p:cNvSpPr>
            <a:spLocks noGrp="1"/>
          </p:cNvSpPr>
          <p:nvPr>
            <p:ph type="sldNum" sz="quarter" idx="12"/>
          </p:nvPr>
        </p:nvSpPr>
        <p:spPr>
          <a:xfrm>
            <a:off x="3916595" y="4884374"/>
            <a:ext cx="880281" cy="248949"/>
          </a:xfrm>
        </p:spPr>
        <p:txBody>
          <a:bodyPr/>
          <a:lstStyle>
            <a:lvl1pPr algn="ctr">
              <a:defRPr>
                <a:solidFill>
                  <a:srgbClr val="7F7F7F"/>
                </a:solidFill>
              </a:defRPr>
            </a:lvl1pPr>
          </a:lstStyle>
          <a:p>
            <a:r>
              <a:rPr lang="en-US" dirty="0">
                <a:solidFill>
                  <a:srgbClr val="FFFFFF"/>
                </a:solidFill>
              </a:rPr>
              <a:t>2-3-2</a:t>
            </a:r>
          </a:p>
        </p:txBody>
      </p:sp>
    </p:spTree>
    <p:extLst>
      <p:ext uri="{BB962C8B-B14F-4D97-AF65-F5344CB8AC3E}">
        <p14:creationId xmlns:p14="http://schemas.microsoft.com/office/powerpoint/2010/main" val="265961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4490588"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The Advantages of neural network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graphicFrame>
        <p:nvGraphicFramePr>
          <p:cNvPr id="18" name="Table 17"/>
          <p:cNvGraphicFramePr>
            <a:graphicFrameLocks noGrp="1"/>
          </p:cNvGraphicFramePr>
          <p:nvPr/>
        </p:nvGraphicFramePr>
        <p:xfrm>
          <a:off x="947356" y="2203581"/>
          <a:ext cx="6563893" cy="2116197"/>
        </p:xfrm>
        <a:graphic>
          <a:graphicData uri="http://schemas.openxmlformats.org/drawingml/2006/table">
            <a:tbl>
              <a:tblPr firstRow="1" bandRow="1">
                <a:tableStyleId>{21E4AEA4-8DFA-4A89-87EB-49C32662AFE0}</a:tableStyleId>
              </a:tblPr>
              <a:tblGrid>
                <a:gridCol w="2062184">
                  <a:extLst>
                    <a:ext uri="{9D8B030D-6E8A-4147-A177-3AD203B41FA5}">
                      <a16:colId xmlns:a16="http://schemas.microsoft.com/office/drawing/2014/main" val="3412038447"/>
                    </a:ext>
                  </a:extLst>
                </a:gridCol>
                <a:gridCol w="2228916">
                  <a:extLst>
                    <a:ext uri="{9D8B030D-6E8A-4147-A177-3AD203B41FA5}">
                      <a16:colId xmlns:a16="http://schemas.microsoft.com/office/drawing/2014/main" val="3445688531"/>
                    </a:ext>
                  </a:extLst>
                </a:gridCol>
                <a:gridCol w="2272793">
                  <a:extLst>
                    <a:ext uri="{9D8B030D-6E8A-4147-A177-3AD203B41FA5}">
                      <a16:colId xmlns:a16="http://schemas.microsoft.com/office/drawing/2014/main" val="2168211543"/>
                    </a:ext>
                  </a:extLst>
                </a:gridCol>
              </a:tblGrid>
              <a:tr h="509604">
                <a:tc>
                  <a:txBody>
                    <a:bodyPr/>
                    <a:lstStyle/>
                    <a:p>
                      <a:r>
                        <a:rPr lang="en-US" dirty="0">
                          <a:latin typeface="Arial" panose="020B0604020202020204" pitchFamily="34" charset="0"/>
                        </a:rPr>
                        <a:t>Feature</a:t>
                      </a:r>
                      <a:endParaRPr lang="en-AU" dirty="0"/>
                    </a:p>
                  </a:txBody>
                  <a:tcPr/>
                </a:tc>
                <a:tc>
                  <a:txBody>
                    <a:bodyPr/>
                    <a:lstStyle/>
                    <a:p>
                      <a:r>
                        <a:rPr lang="en-US" dirty="0">
                          <a:latin typeface="Arial" panose="020B0604020202020204" pitchFamily="34" charset="0"/>
                        </a:rPr>
                        <a:t>Traditional</a:t>
                      </a:r>
                      <a:r>
                        <a:rPr lang="en-US" baseline="0" dirty="0"/>
                        <a:t> model</a:t>
                      </a:r>
                      <a:endParaRPr lang="en-AU" dirty="0"/>
                    </a:p>
                  </a:txBody>
                  <a:tcPr/>
                </a:tc>
                <a:tc>
                  <a:txBody>
                    <a:bodyPr/>
                    <a:lstStyle/>
                    <a:p>
                      <a:r>
                        <a:rPr lang="en-US" altLang="zh-CN" sz="1800" dirty="0">
                          <a:latin typeface="Arial" panose="020B0604020202020204" pitchFamily="34" charset="0"/>
                          <a:ea typeface="MS Gothic" panose="020B0609070205080204" pitchFamily="49" charset="-128"/>
                          <a:cs typeface="Arial" panose="020B0604020202020204" pitchFamily="34" charset="0"/>
                        </a:rPr>
                        <a:t>Neural network model</a:t>
                      </a:r>
                      <a:endParaRPr lang="en-AU" dirty="0"/>
                    </a:p>
                  </a:txBody>
                  <a:tcPr/>
                </a:tc>
                <a:extLst>
                  <a:ext uri="{0D108BD9-81ED-4DB2-BD59-A6C34878D82A}">
                    <a16:rowId xmlns:a16="http://schemas.microsoft.com/office/drawing/2014/main" val="25918334"/>
                  </a:ext>
                </a:extLst>
              </a:tr>
              <a:tr h="492039">
                <a:tc>
                  <a:txBody>
                    <a:bodyPr/>
                    <a:lstStyle/>
                    <a:p>
                      <a:r>
                        <a:rPr lang="en-US" altLang="zh-CN" sz="1800" b="0" i="0" kern="1200" dirty="0">
                          <a:solidFill>
                            <a:schemeClr val="dk1"/>
                          </a:solidFill>
                          <a:effectLst/>
                          <a:latin typeface="Arial" panose="020B0604020202020204" pitchFamily="34" charset="0"/>
                          <a:ea typeface="+mn-ea"/>
                          <a:cs typeface="+mn-cs"/>
                        </a:rPr>
                        <a:t>Dimension</a:t>
                      </a:r>
                      <a:endParaRPr lang="en-AU" dirty="0"/>
                    </a:p>
                  </a:txBody>
                  <a:tcPr/>
                </a:tc>
                <a:tc>
                  <a:txBody>
                    <a:bodyPr/>
                    <a:lstStyle/>
                    <a:p>
                      <a:r>
                        <a:rPr lang="en-US" altLang="zh-CN" sz="1800" b="0" i="0" kern="1200" dirty="0">
                          <a:solidFill>
                            <a:schemeClr val="dk1"/>
                          </a:solidFill>
                          <a:effectLst/>
                          <a:latin typeface="Arial" panose="020B0604020202020204" pitchFamily="34" charset="0"/>
                          <a:ea typeface="+mn-ea"/>
                          <a:cs typeface="+mn-cs"/>
                        </a:rPr>
                        <a:t>Low</a:t>
                      </a:r>
                      <a:endParaRPr lang="en-AU" dirty="0"/>
                    </a:p>
                  </a:txBody>
                  <a:tcPr/>
                </a:tc>
                <a:tc>
                  <a:txBody>
                    <a:bodyPr/>
                    <a:lstStyle/>
                    <a:p>
                      <a:r>
                        <a:rPr lang="en-US" altLang="zh-CN" sz="1800" b="0" i="0" kern="1200" dirty="0">
                          <a:solidFill>
                            <a:schemeClr val="dk1"/>
                          </a:solidFill>
                          <a:effectLst/>
                          <a:latin typeface="Arial" panose="020B0604020202020204" pitchFamily="34" charset="0"/>
                          <a:ea typeface="+mn-ea"/>
                          <a:cs typeface="+mn-cs"/>
                        </a:rPr>
                        <a:t>High</a:t>
                      </a:r>
                      <a:endParaRPr lang="en-AU" dirty="0"/>
                    </a:p>
                  </a:txBody>
                  <a:tcPr/>
                </a:tc>
                <a:extLst>
                  <a:ext uri="{0D108BD9-81ED-4DB2-BD59-A6C34878D82A}">
                    <a16:rowId xmlns:a16="http://schemas.microsoft.com/office/drawing/2014/main" val="2785712273"/>
                  </a:ext>
                </a:extLst>
              </a:tr>
              <a:tr h="492039">
                <a:tc>
                  <a:txBody>
                    <a:bodyPr/>
                    <a:lstStyle/>
                    <a:p>
                      <a:r>
                        <a:rPr lang="en-US" altLang="zh-CN" sz="1800" b="0" i="0" kern="1200" dirty="0">
                          <a:solidFill>
                            <a:schemeClr val="dk1"/>
                          </a:solidFill>
                          <a:effectLst/>
                          <a:latin typeface="Arial" panose="020B0604020202020204" pitchFamily="34" charset="0"/>
                          <a:ea typeface="+mn-ea"/>
                          <a:cs typeface="+mn-cs"/>
                        </a:rPr>
                        <a:t>Complexity </a:t>
                      </a:r>
                      <a:endParaRPr lang="en-AU" dirty="0"/>
                    </a:p>
                  </a:txBody>
                  <a:tcPr/>
                </a:tc>
                <a:tc>
                  <a:txBody>
                    <a:bodyPr/>
                    <a:lstStyle/>
                    <a:p>
                      <a:r>
                        <a:rPr lang="en-AU" sz="1800" kern="1200" dirty="0">
                          <a:solidFill>
                            <a:schemeClr val="dk1"/>
                          </a:solidFill>
                          <a:latin typeface="Arial" panose="020B0604020202020204" pitchFamily="34" charset="0"/>
                          <a:ea typeface="+mn-ea"/>
                          <a:cs typeface="+mn-cs"/>
                        </a:rPr>
                        <a:t>Low</a:t>
                      </a:r>
                      <a:endParaRPr lang="en-AU" dirty="0"/>
                    </a:p>
                  </a:txBody>
                  <a:tcPr/>
                </a:tc>
                <a:tc>
                  <a:txBody>
                    <a:bodyPr/>
                    <a:lstStyle/>
                    <a:p>
                      <a:r>
                        <a:rPr lang="en-AU" sz="1800" kern="1200" dirty="0">
                          <a:solidFill>
                            <a:schemeClr val="dk1"/>
                          </a:solidFill>
                          <a:latin typeface="Arial" panose="020B0604020202020204" pitchFamily="34" charset="0"/>
                          <a:ea typeface="+mn-ea"/>
                          <a:cs typeface="+mn-cs"/>
                        </a:rPr>
                        <a:t>High</a:t>
                      </a:r>
                      <a:endParaRPr lang="en-AU" dirty="0"/>
                    </a:p>
                  </a:txBody>
                  <a:tcPr/>
                </a:tc>
                <a:extLst>
                  <a:ext uri="{0D108BD9-81ED-4DB2-BD59-A6C34878D82A}">
                    <a16:rowId xmlns:a16="http://schemas.microsoft.com/office/drawing/2014/main" val="3589075967"/>
                  </a:ext>
                </a:extLst>
              </a:tr>
              <a:tr h="492039">
                <a:tc>
                  <a:txBody>
                    <a:bodyPr/>
                    <a:lstStyle/>
                    <a:p>
                      <a:r>
                        <a:rPr lang="en-AU" sz="1800" kern="1200" dirty="0">
                          <a:solidFill>
                            <a:schemeClr val="dk1"/>
                          </a:solidFill>
                          <a:latin typeface="Arial" panose="020B0604020202020204" pitchFamily="34" charset="0"/>
                          <a:ea typeface="+mn-ea"/>
                          <a:cs typeface="+mn-cs"/>
                        </a:rPr>
                        <a:t>Data set</a:t>
                      </a:r>
                      <a:endParaRPr lang="en-AU" dirty="0"/>
                    </a:p>
                  </a:txBody>
                  <a:tcPr/>
                </a:tc>
                <a:tc>
                  <a:txBody>
                    <a:bodyPr/>
                    <a:lstStyle/>
                    <a:p>
                      <a:r>
                        <a:rPr lang="en-AU" sz="1800" kern="1200" dirty="0">
                          <a:solidFill>
                            <a:schemeClr val="dk1"/>
                          </a:solidFill>
                          <a:latin typeface="Arial" panose="020B0604020202020204" pitchFamily="34" charset="0"/>
                          <a:ea typeface="+mn-ea"/>
                          <a:cs typeface="+mn-cs"/>
                        </a:rPr>
                        <a:t>Low</a:t>
                      </a:r>
                      <a:endParaRPr lang="en-AU" dirty="0"/>
                    </a:p>
                  </a:txBody>
                  <a:tcPr/>
                </a:tc>
                <a:tc>
                  <a:txBody>
                    <a:bodyPr/>
                    <a:lstStyle/>
                    <a:p>
                      <a:r>
                        <a:rPr lang="en-AU" sz="1800" kern="1200" dirty="0">
                          <a:solidFill>
                            <a:schemeClr val="dk1"/>
                          </a:solidFill>
                          <a:latin typeface="Arial" panose="020B0604020202020204" pitchFamily="34" charset="0"/>
                          <a:ea typeface="+mn-ea"/>
                          <a:cs typeface="+mn-cs"/>
                        </a:rPr>
                        <a:t>High</a:t>
                      </a:r>
                      <a:endParaRPr lang="en-AU" dirty="0"/>
                    </a:p>
                  </a:txBody>
                  <a:tcPr/>
                </a:tc>
                <a:extLst>
                  <a:ext uri="{0D108BD9-81ED-4DB2-BD59-A6C34878D82A}">
                    <a16:rowId xmlns:a16="http://schemas.microsoft.com/office/drawing/2014/main" val="3475543641"/>
                  </a:ext>
                </a:extLst>
              </a:tr>
            </a:tbl>
          </a:graphicData>
        </a:graphic>
      </p:graphicFrame>
      <p:sp>
        <p:nvSpPr>
          <p:cNvPr id="26" name="Rectangle 25"/>
          <p:cNvSpPr/>
          <p:nvPr/>
        </p:nvSpPr>
        <p:spPr>
          <a:xfrm>
            <a:off x="635467" y="1276091"/>
            <a:ext cx="6222533" cy="369332"/>
          </a:xfrm>
          <a:prstGeom prst="rect">
            <a:avLst/>
          </a:prstGeom>
        </p:spPr>
        <p:txBody>
          <a:bodyPr wrap="square">
            <a:spAutoFit/>
          </a:bodyPr>
          <a:lstStyle/>
          <a:p>
            <a:pPr marL="342900" indent="-342900">
              <a:buFont typeface="Wingdings" panose="05000000000000000000" pitchFamily="2" charset="2"/>
              <a:buChar char="Ø"/>
            </a:pPr>
            <a:r>
              <a:rPr lang="en-US" altLang="zh-CN" dirty="0">
                <a:latin typeface="Arial" panose="020B0604020202020204" pitchFamily="34" charset="0"/>
                <a:ea typeface="MS Gothic" panose="020B0609070205080204" pitchFamily="49" charset="-128"/>
                <a:cs typeface="Arial" panose="020B0604020202020204" pitchFamily="34" charset="0"/>
              </a:rPr>
              <a:t>Traditional model:</a:t>
            </a:r>
            <a:r>
              <a:rPr lang="en-US" altLang="zh-CN" dirty="0">
                <a:latin typeface="Arial" panose="020B0604020202020204" pitchFamily="34" charset="0"/>
                <a:ea typeface="MS Gothic" panose="020B0609070205080204" pitchFamily="49" charset="-128"/>
              </a:rPr>
              <a:t> Exponential smoothing, ARIMA</a:t>
            </a:r>
            <a:endParaRPr lang="zh-CN" altLang="en-US" dirty="0">
              <a:latin typeface="Arial" panose="020B0604020202020204" pitchFamily="34" charset="0"/>
              <a:ea typeface="MS Gothic" panose="020B0609070205080204" pitchFamily="49" charset="-128"/>
              <a:cs typeface="Arial" panose="020B0604020202020204" pitchFamily="34" charset="0"/>
            </a:endParaRPr>
          </a:p>
        </p:txBody>
      </p:sp>
      <p:sp>
        <p:nvSpPr>
          <p:cNvPr id="27" name="Rectangle 26"/>
          <p:cNvSpPr/>
          <p:nvPr/>
        </p:nvSpPr>
        <p:spPr>
          <a:xfrm>
            <a:off x="635467" y="1709896"/>
            <a:ext cx="8178924" cy="369332"/>
          </a:xfrm>
          <a:prstGeom prst="rect">
            <a:avLst/>
          </a:prstGeom>
        </p:spPr>
        <p:txBody>
          <a:bodyPr wrap="square">
            <a:spAutoFit/>
          </a:bodyPr>
          <a:lstStyle/>
          <a:p>
            <a:pPr marL="342900" indent="-342900">
              <a:buFont typeface="Wingdings" panose="05000000000000000000" pitchFamily="2" charset="2"/>
              <a:buChar char="Ø"/>
            </a:pPr>
            <a:r>
              <a:rPr lang="en-US" altLang="zh-CN" dirty="0">
                <a:latin typeface="Arial" panose="020B0604020202020204" pitchFamily="34" charset="0"/>
                <a:ea typeface="MS Gothic" panose="020B0609070205080204" pitchFamily="49" charset="-128"/>
                <a:cs typeface="Arial" panose="020B0604020202020204" pitchFamily="34" charset="0"/>
              </a:rPr>
              <a:t>Neural network model</a:t>
            </a:r>
            <a:r>
              <a:rPr lang="en-AU" altLang="zh-CN" dirty="0">
                <a:latin typeface="Arial" panose="020B0604020202020204" pitchFamily="34" charset="0"/>
                <a:ea typeface="MS Gothic" panose="020B0609070205080204" pitchFamily="49" charset="-128"/>
                <a:cs typeface="Arial" panose="020B0604020202020204" pitchFamily="34" charset="0"/>
              </a:rPr>
              <a:t>:</a:t>
            </a:r>
            <a:r>
              <a:rPr lang="en-US" altLang="zh-CN" dirty="0">
                <a:latin typeface="Arial" panose="020B0604020202020204" pitchFamily="34" charset="0"/>
                <a:ea typeface="MS Gothic" panose="020B0609070205080204" pitchFamily="49" charset="-128"/>
              </a:rPr>
              <a:t>  Deep auto-regressive, LSTM, </a:t>
            </a:r>
            <a:r>
              <a:rPr lang="en-US" altLang="zh-CN" dirty="0" err="1">
                <a:latin typeface="Arial" panose="020B0604020202020204" pitchFamily="34" charset="0"/>
                <a:ea typeface="MS Gothic" panose="020B0609070205080204" pitchFamily="49" charset="-128"/>
              </a:rPr>
              <a:t>WaveNet</a:t>
            </a:r>
            <a:endParaRPr lang="zh-CN" altLang="en-US" dirty="0">
              <a:latin typeface="Arial" panose="020B0604020202020204" pitchFamily="34" charset="0"/>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34322556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4" name="Rectangle 3"/>
          <p:cNvSpPr/>
          <p:nvPr/>
        </p:nvSpPr>
        <p:spPr>
          <a:xfrm>
            <a:off x="358021" y="739679"/>
            <a:ext cx="5412397" cy="400110"/>
          </a:xfrm>
          <a:prstGeom prst="rect">
            <a:avLst/>
          </a:prstGeom>
        </p:spPr>
        <p:txBody>
          <a:bodyPr wrap="squar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a:t>
            </a:r>
            <a:r>
              <a:rPr lang="en-US" altLang="zh-CN" sz="2000" dirty="0" err="1">
                <a:latin typeface="Arial" panose="020B0604020202020204" pitchFamily="34" charset="0"/>
                <a:ea typeface="MS Gothic" panose="020B0609070205080204" pitchFamily="49" charset="-128"/>
                <a:cs typeface="Arial" panose="020B0604020202020204" pitchFamily="34" charset="0"/>
              </a:rPr>
              <a:t>pretrain</a:t>
            </a:r>
            <a:r>
              <a:rPr lang="en-US" altLang="zh-CN" sz="2000" dirty="0">
                <a:latin typeface="Arial" panose="020B0604020202020204" pitchFamily="34" charset="0"/>
                <a:ea typeface="MS Gothic" panose="020B0609070205080204" pitchFamily="49" charset="-128"/>
                <a:cs typeface="Arial" panose="020B0604020202020204" pitchFamily="34" charset="0"/>
              </a:rPr>
              <a:t> model</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118287" y="1552921"/>
            <a:ext cx="4320455" cy="2508029"/>
          </a:xfrm>
          <a:prstGeom prst="rect">
            <a:avLst/>
          </a:prstGeom>
        </p:spPr>
      </p:pic>
      <p:pic>
        <p:nvPicPr>
          <p:cNvPr id="14" name="Picture 13"/>
          <p:cNvPicPr>
            <a:picLocks noChangeAspect="1"/>
          </p:cNvPicPr>
          <p:nvPr/>
        </p:nvPicPr>
        <p:blipFill>
          <a:blip r:embed="rId4"/>
          <a:stretch>
            <a:fillRect/>
          </a:stretch>
        </p:blipFill>
        <p:spPr>
          <a:xfrm>
            <a:off x="442177" y="1233766"/>
            <a:ext cx="3682147" cy="3917354"/>
          </a:xfrm>
          <a:prstGeom prst="rect">
            <a:avLst/>
          </a:prstGeom>
        </p:spPr>
      </p:pic>
      <p:cxnSp>
        <p:nvCxnSpPr>
          <p:cNvPr id="16" name="Straight Arrow Connector 15"/>
          <p:cNvCxnSpPr/>
          <p:nvPr/>
        </p:nvCxnSpPr>
        <p:spPr>
          <a:xfrm flipV="1">
            <a:off x="3740727" y="2473037"/>
            <a:ext cx="928255" cy="83128"/>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26460" y="2493818"/>
            <a:ext cx="3114267" cy="263237"/>
          </a:xfrm>
          <a:prstGeom prst="rect">
            <a:avLst/>
          </a:prstGeom>
          <a:noFill/>
          <a:ln w="19050">
            <a:solidFill>
              <a:srgbClr val="C00000">
                <a:alpha val="97000"/>
              </a:srgb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sp>
        <p:nvSpPr>
          <p:cNvPr id="22" name="Rectangle 21"/>
          <p:cNvSpPr/>
          <p:nvPr/>
        </p:nvSpPr>
        <p:spPr>
          <a:xfrm>
            <a:off x="626460" y="2909455"/>
            <a:ext cx="3114267" cy="263237"/>
          </a:xfrm>
          <a:prstGeom prst="rect">
            <a:avLst/>
          </a:prstGeom>
          <a:noFill/>
          <a:ln w="19050">
            <a:solidFill>
              <a:srgbClr val="C00000">
                <a:alpha val="97000"/>
              </a:srgb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23" name="Straight Arrow Connector 22"/>
          <p:cNvCxnSpPr/>
          <p:nvPr/>
        </p:nvCxnSpPr>
        <p:spPr>
          <a:xfrm flipV="1">
            <a:off x="3758911" y="2473037"/>
            <a:ext cx="1471180" cy="568037"/>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22130" y="3172692"/>
            <a:ext cx="3114267" cy="263237"/>
          </a:xfrm>
          <a:prstGeom prst="rect">
            <a:avLst/>
          </a:prstGeom>
          <a:noFill/>
          <a:ln w="19050">
            <a:solidFill>
              <a:srgbClr val="C00000">
                <a:alpha val="97000"/>
              </a:srgb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28" name="Straight Arrow Connector 27"/>
          <p:cNvCxnSpPr/>
          <p:nvPr/>
        </p:nvCxnSpPr>
        <p:spPr>
          <a:xfrm flipV="1">
            <a:off x="3758911" y="1976989"/>
            <a:ext cx="1048616" cy="1346369"/>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124324" y="4039159"/>
            <a:ext cx="5087328" cy="660110"/>
          </a:xfrm>
          <a:prstGeom prst="rect">
            <a:avLst/>
          </a:prstGeom>
          <a:noFill/>
          <a:ln w="190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altLang="zh-CN" sz="1400" dirty="0">
                <a:solidFill>
                  <a:srgbClr val="C00000"/>
                </a:solidFill>
                <a:latin typeface="Arial" panose="020B0604020202020204" pitchFamily="34" charset="0"/>
              </a:rPr>
              <a:t>Add() and </a:t>
            </a:r>
            <a:r>
              <a:rPr lang="en-US" altLang="zh-CN" sz="1400" dirty="0" err="1">
                <a:solidFill>
                  <a:srgbClr val="C00000"/>
                </a:solidFill>
                <a:latin typeface="Arial" panose="020B0604020202020204" pitchFamily="34" charset="0"/>
              </a:rPr>
              <a:t>Mutiply</a:t>
            </a:r>
            <a:r>
              <a:rPr lang="en-US" altLang="zh-CN" sz="1400" dirty="0">
                <a:solidFill>
                  <a:srgbClr val="C00000"/>
                </a:solidFill>
                <a:latin typeface="Arial" panose="020B0604020202020204" pitchFamily="34" charset="0"/>
              </a:rPr>
              <a:t>() will execute Multiplication and addition operations are performed on each point in the same position</a:t>
            </a:r>
            <a:endParaRPr lang="zh-CN" altLang="en-US" sz="1400" dirty="0">
              <a:solidFill>
                <a:srgbClr val="C00000"/>
              </a:solidFill>
              <a:latin typeface="Arial" panose="020B0604020202020204" pitchFamily="34" charset="0"/>
            </a:endParaRPr>
          </a:p>
        </p:txBody>
      </p:sp>
      <p:sp>
        <p:nvSpPr>
          <p:cNvPr id="3" name="Oval 2"/>
          <p:cNvSpPr/>
          <p:nvPr/>
        </p:nvSpPr>
        <p:spPr>
          <a:xfrm>
            <a:off x="833933" y="3540557"/>
            <a:ext cx="343814" cy="146304"/>
          </a:xfrm>
          <a:prstGeom prst="ellipse">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Oval 16"/>
          <p:cNvSpPr/>
          <p:nvPr/>
        </p:nvSpPr>
        <p:spPr>
          <a:xfrm>
            <a:off x="833933" y="3078715"/>
            <a:ext cx="548640" cy="240281"/>
          </a:xfrm>
          <a:prstGeom prst="ellipse">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9489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pic>
        <p:nvPicPr>
          <p:cNvPr id="7" name="Picture 6"/>
          <p:cNvPicPr>
            <a:picLocks noChangeAspect="1"/>
          </p:cNvPicPr>
          <p:nvPr/>
        </p:nvPicPr>
        <p:blipFill>
          <a:blip r:embed="rId3"/>
          <a:stretch>
            <a:fillRect/>
          </a:stretch>
        </p:blipFill>
        <p:spPr>
          <a:xfrm>
            <a:off x="713918" y="1517072"/>
            <a:ext cx="5053246" cy="2777837"/>
          </a:xfrm>
          <a:prstGeom prst="rect">
            <a:avLst/>
          </a:prstGeom>
        </p:spPr>
      </p:pic>
      <p:sp>
        <p:nvSpPr>
          <p:cNvPr id="9" name="Rectangle 8"/>
          <p:cNvSpPr/>
          <p:nvPr/>
        </p:nvSpPr>
        <p:spPr>
          <a:xfrm>
            <a:off x="713918" y="3241547"/>
            <a:ext cx="4730918" cy="402198"/>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10" name="Straight Arrow Connector 9"/>
          <p:cNvCxnSpPr>
            <a:stCxn id="9" idx="3"/>
          </p:cNvCxnSpPr>
          <p:nvPr/>
        </p:nvCxnSpPr>
        <p:spPr>
          <a:xfrm flipV="1">
            <a:off x="5444836" y="3402230"/>
            <a:ext cx="301750" cy="40416"/>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767164" y="2743064"/>
            <a:ext cx="3198311" cy="369332"/>
          </a:xfrm>
          <a:prstGeom prst="rect">
            <a:avLst/>
          </a:prstGeom>
        </p:spPr>
        <p:txBody>
          <a:bodyPr wrap="square">
            <a:spAutoFit/>
          </a:bodyPr>
          <a:lstStyle/>
          <a:p>
            <a:r>
              <a:rPr lang="zh-CN" altLang="en-US" dirty="0">
                <a:solidFill>
                  <a:srgbClr val="FF0000"/>
                </a:solidFill>
                <a:latin typeface="Arial" panose="020B0604020202020204" pitchFamily="34" charset="0"/>
              </a:rPr>
              <a:t>序列：</a:t>
            </a:r>
            <a:r>
              <a:rPr lang="en-US" altLang="zh-CN" dirty="0">
                <a:solidFill>
                  <a:srgbClr val="FF0000"/>
                </a:solidFill>
                <a:latin typeface="Arial" panose="020B0604020202020204" pitchFamily="34" charset="0"/>
              </a:rPr>
              <a:t>1  2  3  4  5  6 </a:t>
            </a:r>
            <a:r>
              <a:rPr lang="zh-CN" altLang="en-US" dirty="0">
                <a:solidFill>
                  <a:srgbClr val="FF0000"/>
                </a:solidFill>
                <a:latin typeface="Arial" panose="020B0604020202020204" pitchFamily="34" charset="0"/>
              </a:rPr>
              <a:t>  </a:t>
            </a:r>
            <a:r>
              <a:rPr lang="en-US" altLang="zh-CN" dirty="0">
                <a:solidFill>
                  <a:srgbClr val="FF0000"/>
                </a:solidFill>
                <a:latin typeface="Arial" panose="020B0604020202020204" pitchFamily="34" charset="0"/>
              </a:rPr>
              <a:t>7 8 9 10</a:t>
            </a:r>
          </a:p>
        </p:txBody>
      </p:sp>
      <p:cxnSp>
        <p:nvCxnSpPr>
          <p:cNvPr id="12" name="Straight Connector 11"/>
          <p:cNvCxnSpPr>
            <a:stCxn id="9" idx="3"/>
          </p:cNvCxnSpPr>
          <p:nvPr/>
        </p:nvCxnSpPr>
        <p:spPr>
          <a:xfrm>
            <a:off x="5444836" y="3442646"/>
            <a:ext cx="0" cy="17391"/>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699033" y="3280488"/>
            <a:ext cx="3512119"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input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[1  2  3  4  5  6 7 8 9 ]</a:t>
            </a:r>
          </a:p>
        </p:txBody>
      </p:sp>
      <p:sp>
        <p:nvSpPr>
          <p:cNvPr id="14" name="Right Brace 13"/>
          <p:cNvSpPr/>
          <p:nvPr/>
        </p:nvSpPr>
        <p:spPr>
          <a:xfrm rot="16200000">
            <a:off x="7016645" y="2022440"/>
            <a:ext cx="214746" cy="1267688"/>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5" name="Rectangle 14"/>
          <p:cNvSpPr/>
          <p:nvPr/>
        </p:nvSpPr>
        <p:spPr>
          <a:xfrm>
            <a:off x="6822071" y="2252808"/>
            <a:ext cx="526106" cy="276999"/>
          </a:xfrm>
          <a:prstGeom prst="rect">
            <a:avLst/>
          </a:prstGeom>
        </p:spPr>
        <p:txBody>
          <a:bodyPr wrap="square">
            <a:spAutoFit/>
          </a:bodyPr>
          <a:lstStyle/>
          <a:p>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Input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16" name="Right Brace 15"/>
          <p:cNvSpPr/>
          <p:nvPr/>
        </p:nvSpPr>
        <p:spPr>
          <a:xfrm rot="16200000">
            <a:off x="8316336" y="2299812"/>
            <a:ext cx="214746" cy="788050"/>
          </a:xfrm>
          <a:prstGeom prst="rightBrace">
            <a:avLst/>
          </a:prstGeom>
          <a:ln w="12700">
            <a:solidFill>
              <a:srgbClr val="C00000"/>
            </a:solidFill>
            <a:prstDash val="soli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7" name="Rectangle 16"/>
          <p:cNvSpPr/>
          <p:nvPr/>
        </p:nvSpPr>
        <p:spPr>
          <a:xfrm>
            <a:off x="8093898" y="2243714"/>
            <a:ext cx="659622" cy="276999"/>
          </a:xfrm>
          <a:prstGeom prst="rect">
            <a:avLst/>
          </a:prstGeom>
        </p:spPr>
        <p:txBody>
          <a:bodyPr wrap="square">
            <a:spAutoFit/>
          </a:bodyPr>
          <a:lstStyle/>
          <a:p>
            <a:pPr algn="ctr"/>
            <a:r>
              <a:rPr lang="en-US" altLang="zh-CN" sz="1200" dirty="0">
                <a:solidFill>
                  <a:srgbClr val="FF0000"/>
                </a:solidFill>
                <a:latin typeface="Arial" panose="020B0604020202020204" pitchFamily="34" charset="0"/>
                <a:ea typeface="MS Gothic" panose="020B0609070205080204" pitchFamily="49" charset="-128"/>
                <a:cs typeface="Arial" panose="020B0604020202020204" pitchFamily="34" charset="0"/>
              </a:rPr>
              <a:t>Output</a:t>
            </a:r>
            <a:endParaRPr lang="zh-CN" altLang="en-US" sz="12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
        <p:nvSpPr>
          <p:cNvPr id="18" name="Rectangle 17"/>
          <p:cNvSpPr/>
          <p:nvPr/>
        </p:nvSpPr>
        <p:spPr>
          <a:xfrm>
            <a:off x="5683390" y="3682841"/>
            <a:ext cx="2881255" cy="307777"/>
          </a:xfrm>
          <a:prstGeom prst="rect">
            <a:avLst/>
          </a:prstGeom>
        </p:spPr>
        <p:txBody>
          <a:bodyPr wrap="square">
            <a:spAutoFit/>
          </a:bodyPr>
          <a:lstStyle/>
          <a:p>
            <a:r>
              <a:rPr lang="en-US" altLang="zh-CN" sz="1400" dirty="0">
                <a:solidFill>
                  <a:srgbClr val="FF0000"/>
                </a:solidFill>
                <a:latin typeface="Arial" panose="020B0604020202020204" pitchFamily="34" charset="0"/>
              </a:rPr>
              <a:t>model_ output</a:t>
            </a:r>
            <a:r>
              <a:rPr lang="zh-CN" altLang="en-US" sz="1400" dirty="0">
                <a:solidFill>
                  <a:srgbClr val="FF0000"/>
                </a:solidFill>
                <a:latin typeface="Arial" panose="020B0604020202020204" pitchFamily="34" charset="0"/>
              </a:rPr>
              <a:t>： </a:t>
            </a:r>
            <a:r>
              <a:rPr lang="en-US" altLang="zh-CN" sz="1400" dirty="0">
                <a:solidFill>
                  <a:srgbClr val="FF0000"/>
                </a:solidFill>
                <a:latin typeface="Arial" panose="020B0604020202020204" pitchFamily="34" charset="0"/>
              </a:rPr>
              <a:t>[7 8 9 10]</a:t>
            </a:r>
          </a:p>
        </p:txBody>
      </p:sp>
      <p:cxnSp>
        <p:nvCxnSpPr>
          <p:cNvPr id="22" name="Straight Connector 21"/>
          <p:cNvCxnSpPr/>
          <p:nvPr/>
        </p:nvCxnSpPr>
        <p:spPr>
          <a:xfrm>
            <a:off x="7905361" y="2586464"/>
            <a:ext cx="0" cy="435330"/>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58021" y="739679"/>
            <a:ext cx="4092787"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p>
        </p:txBody>
      </p:sp>
    </p:spTree>
    <p:extLst>
      <p:ext uri="{BB962C8B-B14F-4D97-AF65-F5344CB8AC3E}">
        <p14:creationId xmlns:p14="http://schemas.microsoft.com/office/powerpoint/2010/main" val="2056167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092787"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p>
        </p:txBody>
      </p:sp>
      <p:pic>
        <p:nvPicPr>
          <p:cNvPr id="6" name="Picture 5"/>
          <p:cNvPicPr>
            <a:picLocks noChangeAspect="1"/>
          </p:cNvPicPr>
          <p:nvPr/>
        </p:nvPicPr>
        <p:blipFill>
          <a:blip r:embed="rId3"/>
          <a:stretch>
            <a:fillRect/>
          </a:stretch>
        </p:blipFill>
        <p:spPr>
          <a:xfrm>
            <a:off x="1055570" y="1263214"/>
            <a:ext cx="6790476" cy="3180952"/>
          </a:xfrm>
          <a:prstGeom prst="rect">
            <a:avLst/>
          </a:prstGeom>
        </p:spPr>
      </p:pic>
    </p:spTree>
    <p:extLst>
      <p:ext uri="{BB962C8B-B14F-4D97-AF65-F5344CB8AC3E}">
        <p14:creationId xmlns:p14="http://schemas.microsoft.com/office/powerpoint/2010/main" val="1575366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64556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Inference Model to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p>
        </p:txBody>
      </p:sp>
      <p:pic>
        <p:nvPicPr>
          <p:cNvPr id="7" name="Picture 6"/>
          <p:cNvPicPr>
            <a:picLocks noChangeAspect="1"/>
          </p:cNvPicPr>
          <p:nvPr/>
        </p:nvPicPr>
        <p:blipFill>
          <a:blip r:embed="rId3"/>
          <a:stretch>
            <a:fillRect/>
          </a:stretch>
        </p:blipFill>
        <p:spPr>
          <a:xfrm>
            <a:off x="772000" y="1457475"/>
            <a:ext cx="7600000" cy="2400000"/>
          </a:xfrm>
          <a:prstGeom prst="rect">
            <a:avLst/>
          </a:prstGeom>
        </p:spPr>
      </p:pic>
      <p:sp>
        <p:nvSpPr>
          <p:cNvPr id="8" name="Rectangle 7"/>
          <p:cNvSpPr/>
          <p:nvPr/>
        </p:nvSpPr>
        <p:spPr>
          <a:xfrm>
            <a:off x="1220368" y="2736721"/>
            <a:ext cx="7151632"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sp>
        <p:nvSpPr>
          <p:cNvPr id="6" name="Rectangle 5"/>
          <p:cNvSpPr/>
          <p:nvPr/>
        </p:nvSpPr>
        <p:spPr>
          <a:xfrm>
            <a:off x="3016934" y="3975106"/>
            <a:ext cx="1893467" cy="400110"/>
          </a:xfrm>
          <a:prstGeom prst="rect">
            <a:avLst/>
          </a:prstGeom>
        </p:spPr>
        <p:txBody>
          <a:bodyPr wrap="none">
            <a:spAutoFit/>
          </a:bodyPr>
          <a:lstStyle/>
          <a:p>
            <a:r>
              <a:rPr lang="en-US" altLang="zh-CN" sz="2000" dirty="0">
                <a:solidFill>
                  <a:srgbClr val="FF0000"/>
                </a:solidFill>
                <a:latin typeface="Arial" panose="020B0604020202020204" pitchFamily="34" charset="0"/>
              </a:rPr>
              <a:t>Inference Loop</a:t>
            </a:r>
          </a:p>
        </p:txBody>
      </p:sp>
    </p:spTree>
    <p:extLst>
      <p:ext uri="{BB962C8B-B14F-4D97-AF65-F5344CB8AC3E}">
        <p14:creationId xmlns:p14="http://schemas.microsoft.com/office/powerpoint/2010/main" val="199349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333238"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p>
        </p:txBody>
      </p:sp>
      <p:pic>
        <p:nvPicPr>
          <p:cNvPr id="9" name="Picture 8"/>
          <p:cNvPicPr>
            <a:picLocks noChangeAspect="1"/>
          </p:cNvPicPr>
          <p:nvPr/>
        </p:nvPicPr>
        <p:blipFill>
          <a:blip r:embed="rId3"/>
          <a:stretch>
            <a:fillRect/>
          </a:stretch>
        </p:blipFill>
        <p:spPr>
          <a:xfrm>
            <a:off x="1426634" y="1201344"/>
            <a:ext cx="5640326" cy="3483545"/>
          </a:xfrm>
          <a:prstGeom prst="rect">
            <a:avLst/>
          </a:prstGeom>
        </p:spPr>
      </p:pic>
      <p:cxnSp>
        <p:nvCxnSpPr>
          <p:cNvPr id="10" name="Straight Connector 9"/>
          <p:cNvCxnSpPr/>
          <p:nvPr/>
        </p:nvCxnSpPr>
        <p:spPr>
          <a:xfrm flipV="1">
            <a:off x="1684572" y="2650299"/>
            <a:ext cx="348615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684572" y="3269424"/>
            <a:ext cx="3697053"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428660" y="2506489"/>
            <a:ext cx="3462468"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Draw predicted series and target series</a:t>
            </a:r>
            <a:endParaRPr lang="zh-CN"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188970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419800"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results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Complex model</a:t>
            </a:r>
            <a:endParaRPr lang="zh-CN" altLang="en-US" sz="2000" dirty="0"/>
          </a:p>
        </p:txBody>
      </p:sp>
      <p:pic>
        <p:nvPicPr>
          <p:cNvPr id="7" name="Picture 6"/>
          <p:cNvPicPr>
            <a:picLocks noChangeAspect="1"/>
          </p:cNvPicPr>
          <p:nvPr/>
        </p:nvPicPr>
        <p:blipFill>
          <a:blip r:embed="rId3"/>
          <a:stretch>
            <a:fillRect/>
          </a:stretch>
        </p:blipFill>
        <p:spPr>
          <a:xfrm>
            <a:off x="704352" y="1048092"/>
            <a:ext cx="3727138" cy="2076108"/>
          </a:xfrm>
          <a:prstGeom prst="rect">
            <a:avLst/>
          </a:prstGeom>
        </p:spPr>
      </p:pic>
      <p:pic>
        <p:nvPicPr>
          <p:cNvPr id="8" name="Picture 7"/>
          <p:cNvPicPr>
            <a:picLocks noChangeAspect="1"/>
          </p:cNvPicPr>
          <p:nvPr/>
        </p:nvPicPr>
        <p:blipFill>
          <a:blip r:embed="rId4"/>
          <a:stretch>
            <a:fillRect/>
          </a:stretch>
        </p:blipFill>
        <p:spPr>
          <a:xfrm>
            <a:off x="4861560" y="1051553"/>
            <a:ext cx="3840480" cy="1955766"/>
          </a:xfrm>
          <a:prstGeom prst="rect">
            <a:avLst/>
          </a:prstGeom>
        </p:spPr>
      </p:pic>
      <p:pic>
        <p:nvPicPr>
          <p:cNvPr id="9" name="Picture 8"/>
          <p:cNvPicPr>
            <a:picLocks noChangeAspect="1"/>
          </p:cNvPicPr>
          <p:nvPr/>
        </p:nvPicPr>
        <p:blipFill>
          <a:blip r:embed="rId5"/>
          <a:stretch>
            <a:fillRect/>
          </a:stretch>
        </p:blipFill>
        <p:spPr>
          <a:xfrm>
            <a:off x="4953001" y="3050101"/>
            <a:ext cx="3825240" cy="2051235"/>
          </a:xfrm>
          <a:prstGeom prst="rect">
            <a:avLst/>
          </a:prstGeom>
        </p:spPr>
      </p:pic>
      <p:pic>
        <p:nvPicPr>
          <p:cNvPr id="11" name="Picture 10"/>
          <p:cNvPicPr>
            <a:picLocks noChangeAspect="1"/>
          </p:cNvPicPr>
          <p:nvPr/>
        </p:nvPicPr>
        <p:blipFill>
          <a:blip r:embed="rId6"/>
          <a:stretch>
            <a:fillRect/>
          </a:stretch>
        </p:blipFill>
        <p:spPr>
          <a:xfrm>
            <a:off x="704352" y="3124200"/>
            <a:ext cx="3547608" cy="2025165"/>
          </a:xfrm>
          <a:prstGeom prst="rect">
            <a:avLst/>
          </a:prstGeom>
        </p:spPr>
      </p:pic>
    </p:spTree>
    <p:extLst>
      <p:ext uri="{BB962C8B-B14F-4D97-AF65-F5344CB8AC3E}">
        <p14:creationId xmlns:p14="http://schemas.microsoft.com/office/powerpoint/2010/main" val="729002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618273"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12" name="Text Placeholder 1"/>
          <p:cNvSpPr txBox="1">
            <a:spLocks/>
          </p:cNvSpPr>
          <p:nvPr/>
        </p:nvSpPr>
        <p:spPr>
          <a:xfrm>
            <a:off x="1589911" y="2446502"/>
            <a:ext cx="3757312" cy="112514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latin typeface="Arial" panose="020B0604020202020204" pitchFamily="34" charset="0"/>
              </a:rPr>
              <a:t> </a:t>
            </a:r>
          </a:p>
        </p:txBody>
      </p:sp>
      <p:sp>
        <p:nvSpPr>
          <p:cNvPr id="10" name="Rectangle 9"/>
          <p:cNvSpPr/>
          <p:nvPr/>
        </p:nvSpPr>
        <p:spPr>
          <a:xfrm>
            <a:off x="237458" y="1653380"/>
            <a:ext cx="8106442" cy="1184940"/>
          </a:xfrm>
          <a:prstGeom prst="rect">
            <a:avLst/>
          </a:prstGeom>
        </p:spPr>
        <p:txBody>
          <a:bodyPr wrap="square">
            <a:spAutoFit/>
          </a:bodyPr>
          <a:lstStyle/>
          <a:p>
            <a:pPr marL="342900" indent="-342900" algn="ctr">
              <a:spcBef>
                <a:spcPts val="1800"/>
              </a:spcBef>
              <a:buFont typeface="Wingdings" panose="05000000000000000000" pitchFamily="2" charset="2"/>
              <a:buChar char="Ø"/>
            </a:pPr>
            <a:r>
              <a:rPr lang="en-US" altLang="zh-CN" sz="2800" dirty="0">
                <a:solidFill>
                  <a:schemeClr val="tx1">
                    <a:lumMod val="50000"/>
                  </a:schemeClr>
                </a:solidFill>
                <a:latin typeface="Arial" panose="020B0604020202020204" pitchFamily="34" charset="0"/>
                <a:ea typeface="MS Gothic" panose="020B0609070205080204" pitchFamily="49" charset="-128"/>
              </a:rPr>
              <a:t>The </a:t>
            </a:r>
            <a:r>
              <a:rPr lang="en-US" altLang="zh-CN" sz="2800" dirty="0" err="1">
                <a:solidFill>
                  <a:schemeClr val="tx1">
                    <a:lumMod val="50000"/>
                  </a:schemeClr>
                </a:solidFill>
                <a:latin typeface="Arial" panose="020B0604020202020204" pitchFamily="34" charset="0"/>
                <a:ea typeface="MS Gothic" panose="020B0609070205080204" pitchFamily="49" charset="-128"/>
              </a:rPr>
              <a:t>WaveNet</a:t>
            </a:r>
            <a:r>
              <a:rPr lang="en-US" altLang="zh-CN" sz="2800" dirty="0">
                <a:solidFill>
                  <a:schemeClr val="tx1">
                    <a:lumMod val="50000"/>
                  </a:schemeClr>
                </a:solidFill>
                <a:latin typeface="-apple-system"/>
                <a:ea typeface="MS Gothic" panose="020B0609070205080204" pitchFamily="49" charset="-128"/>
              </a:rPr>
              <a:t> </a:t>
            </a:r>
            <a:r>
              <a:rPr lang="en-US" altLang="zh-CN" sz="2800" dirty="0">
                <a:solidFill>
                  <a:schemeClr val="tx1">
                    <a:lumMod val="50000"/>
                  </a:schemeClr>
                </a:solidFill>
                <a:latin typeface="Arial" panose="020B0604020202020204" pitchFamily="34" charset="0"/>
                <a:ea typeface="MS Gothic" panose="020B0609070205080204" pitchFamily="49" charset="-128"/>
              </a:rPr>
              <a:t>code ---- </a:t>
            </a:r>
          </a:p>
          <a:p>
            <a:pPr algn="ctr">
              <a:spcBef>
                <a:spcPts val="1800"/>
              </a:spcBef>
            </a:pPr>
            <a:r>
              <a:rPr lang="en-US" altLang="zh-CN" sz="2800" dirty="0">
                <a:solidFill>
                  <a:schemeClr val="tx1">
                    <a:lumMod val="50000"/>
                  </a:schemeClr>
                </a:solidFill>
                <a:latin typeface="Arial" panose="020B0604020202020204" pitchFamily="34" charset="0"/>
                <a:ea typeface="MS Gothic" panose="020B0609070205080204" pitchFamily="49" charset="-128"/>
              </a:rPr>
              <a:t>      Complex model + Multidimensional feature</a:t>
            </a:r>
          </a:p>
        </p:txBody>
      </p:sp>
      <p:sp>
        <p:nvSpPr>
          <p:cNvPr id="11" name="Slide Number Placeholder 22"/>
          <p:cNvSpPr>
            <a:spLocks noGrp="1"/>
          </p:cNvSpPr>
          <p:nvPr>
            <p:ph type="sldNum" sz="quarter" idx="12"/>
          </p:nvPr>
        </p:nvSpPr>
        <p:spPr>
          <a:xfrm>
            <a:off x="4356736" y="4875722"/>
            <a:ext cx="880281" cy="248949"/>
          </a:xfrm>
        </p:spPr>
        <p:txBody>
          <a:bodyPr/>
          <a:lstStyle>
            <a:lvl1pPr algn="ctr">
              <a:defRPr>
                <a:solidFill>
                  <a:srgbClr val="7F7F7F"/>
                </a:solidFill>
              </a:defRPr>
            </a:lvl1pPr>
          </a:lstStyle>
          <a:p>
            <a:r>
              <a:rPr lang="en-US" dirty="0">
                <a:solidFill>
                  <a:srgbClr val="FFFFFF"/>
                </a:solidFill>
              </a:rPr>
              <a:t>2-3-3</a:t>
            </a:r>
          </a:p>
        </p:txBody>
      </p:sp>
    </p:spTree>
    <p:extLst>
      <p:ext uri="{BB962C8B-B14F-4D97-AF65-F5344CB8AC3E}">
        <p14:creationId xmlns:p14="http://schemas.microsoft.com/office/powerpoint/2010/main" val="419365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4" name="Rectangle 3"/>
          <p:cNvSpPr/>
          <p:nvPr/>
        </p:nvSpPr>
        <p:spPr>
          <a:xfrm>
            <a:off x="358021" y="739679"/>
            <a:ext cx="6309479" cy="400110"/>
          </a:xfrm>
          <a:prstGeom prst="rect">
            <a:avLst/>
          </a:prstGeom>
        </p:spPr>
        <p:txBody>
          <a:bodyPr wrap="squar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a:t>
            </a:r>
            <a:r>
              <a:rPr lang="en-US" altLang="zh-CN" sz="2000" dirty="0" err="1">
                <a:latin typeface="Arial" panose="020B0604020202020204" pitchFamily="34" charset="0"/>
                <a:ea typeface="MS Gothic" panose="020B0609070205080204" pitchFamily="49" charset="-128"/>
                <a:cs typeface="Arial" panose="020B0604020202020204" pitchFamily="34" charset="0"/>
              </a:rPr>
              <a:t>pretrain</a:t>
            </a:r>
            <a:r>
              <a:rPr lang="en-US" altLang="zh-CN" sz="2000" dirty="0">
                <a:latin typeface="Arial" panose="020B0604020202020204" pitchFamily="34" charset="0"/>
                <a:ea typeface="MS Gothic" panose="020B0609070205080204" pitchFamily="49" charset="-128"/>
                <a:cs typeface="Arial" panose="020B0604020202020204" pitchFamily="34" charset="0"/>
              </a:rPr>
              <a:t> model</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Multidimensional feature</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142508" y="1856761"/>
            <a:ext cx="4687165" cy="3272633"/>
          </a:xfrm>
          <a:prstGeom prst="rect">
            <a:avLst/>
          </a:prstGeom>
        </p:spPr>
      </p:pic>
      <p:pic>
        <p:nvPicPr>
          <p:cNvPr id="3" name="Picture 2"/>
          <p:cNvPicPr>
            <a:picLocks noChangeAspect="1"/>
          </p:cNvPicPr>
          <p:nvPr/>
        </p:nvPicPr>
        <p:blipFill>
          <a:blip r:embed="rId4"/>
          <a:stretch>
            <a:fillRect/>
          </a:stretch>
        </p:blipFill>
        <p:spPr>
          <a:xfrm>
            <a:off x="458788" y="1077785"/>
            <a:ext cx="3488372" cy="3951415"/>
          </a:xfrm>
          <a:prstGeom prst="rect">
            <a:avLst/>
          </a:prstGeom>
        </p:spPr>
      </p:pic>
      <p:sp>
        <p:nvSpPr>
          <p:cNvPr id="15" name="Rectangle 14"/>
          <p:cNvSpPr/>
          <p:nvPr/>
        </p:nvSpPr>
        <p:spPr>
          <a:xfrm>
            <a:off x="458788" y="1463040"/>
            <a:ext cx="3013500" cy="161909"/>
          </a:xfrm>
          <a:prstGeom prst="rect">
            <a:avLst/>
          </a:prstGeom>
          <a:noFill/>
          <a:ln w="19050" cmpd="sng">
            <a:solidFill>
              <a:srgbClr val="C00000">
                <a:alpha val="97000"/>
              </a:srgb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17" name="Straight Arrow Connector 16"/>
          <p:cNvCxnSpPr/>
          <p:nvPr/>
        </p:nvCxnSpPr>
        <p:spPr>
          <a:xfrm>
            <a:off x="3472288" y="1539839"/>
            <a:ext cx="988587" cy="0"/>
          </a:xfrm>
          <a:prstGeom prst="straightConnector1">
            <a:avLst/>
          </a:prstGeom>
          <a:ln w="952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498250" y="1325880"/>
            <a:ext cx="2679790" cy="411480"/>
          </a:xfrm>
          <a:prstGeom prst="rect">
            <a:avLst/>
          </a:prstGeom>
          <a:noFill/>
          <a:ln w="19050" cmpd="sng">
            <a:solidFill>
              <a:srgbClr val="C00000">
                <a:alpha val="97000"/>
              </a:srgb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ea typeface="MS Gothic" panose="020B0609070205080204" pitchFamily="49" charset="-128"/>
                <a:cs typeface="Arial" panose="020B0604020202020204" pitchFamily="34" charset="0"/>
              </a:rPr>
              <a:t>Extended feature dimension</a:t>
            </a:r>
            <a:endParaRPr lang="zh-CN" altLang="en-US" sz="1400" dirty="0">
              <a:solidFill>
                <a:srgbClr val="FF0000"/>
              </a:solidFill>
              <a:latin typeface="Arial" panose="020B0604020202020204" pitchFamily="34" charset="0"/>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934341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cxnSp>
        <p:nvCxnSpPr>
          <p:cNvPr id="10" name="Straight Arrow Connector 9"/>
          <p:cNvCxnSpPr>
            <a:stCxn id="19" idx="3"/>
            <a:endCxn id="18" idx="2"/>
          </p:cNvCxnSpPr>
          <p:nvPr/>
        </p:nvCxnSpPr>
        <p:spPr>
          <a:xfrm flipV="1">
            <a:off x="5130168" y="3806398"/>
            <a:ext cx="1652130" cy="808464"/>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437408" y="3283178"/>
            <a:ext cx="2689779" cy="523220"/>
          </a:xfrm>
          <a:prstGeom prst="rect">
            <a:avLst/>
          </a:prstGeom>
        </p:spPr>
        <p:txBody>
          <a:bodyPr wrap="square">
            <a:spAutoFit/>
          </a:bodyPr>
          <a:lstStyle/>
          <a:p>
            <a:pPr algn="ctr"/>
            <a:r>
              <a:rPr lang="en-US" altLang="zh-CN" sz="1400" dirty="0">
                <a:latin typeface="Arial" panose="020B0604020202020204" pitchFamily="34" charset="0"/>
                <a:cs typeface="Arial" panose="020B0604020202020204" pitchFamily="34" charset="0"/>
              </a:rPr>
              <a:t>Add exogenous features to the third dimension of input data</a:t>
            </a:r>
            <a:endParaRPr lang="en-US" altLang="zh-CN" sz="1400" dirty="0">
              <a:solidFill>
                <a:srgbClr val="FF0000"/>
              </a:solidFill>
              <a:latin typeface="Arial" panose="020B0604020202020204" pitchFamily="34" charset="0"/>
              <a:cs typeface="Arial" panose="020B0604020202020204" pitchFamily="34" charset="0"/>
            </a:endParaRPr>
          </a:p>
        </p:txBody>
      </p:sp>
      <p:sp>
        <p:nvSpPr>
          <p:cNvPr id="23" name="Rectangle 22"/>
          <p:cNvSpPr/>
          <p:nvPr/>
        </p:nvSpPr>
        <p:spPr>
          <a:xfrm>
            <a:off x="358021" y="739679"/>
            <a:ext cx="4988866" cy="707886"/>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Multidimensional feature</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a:p>
            <a:pPr marL="342900" indent="-342900">
              <a:buFont typeface="Wingdings" panose="05000000000000000000" pitchFamily="2" charset="2"/>
              <a:buChar char="l"/>
            </a:pPr>
            <a:endParaRPr lang="zh-CN" altLang="en-US" sz="2000" dirty="0"/>
          </a:p>
        </p:txBody>
      </p:sp>
      <p:pic>
        <p:nvPicPr>
          <p:cNvPr id="3" name="Picture 2"/>
          <p:cNvPicPr>
            <a:picLocks noChangeAspect="1"/>
          </p:cNvPicPr>
          <p:nvPr/>
        </p:nvPicPr>
        <p:blipFill>
          <a:blip r:embed="rId3"/>
          <a:stretch>
            <a:fillRect/>
          </a:stretch>
        </p:blipFill>
        <p:spPr>
          <a:xfrm>
            <a:off x="358020" y="1088460"/>
            <a:ext cx="4813378" cy="4023676"/>
          </a:xfrm>
          <a:prstGeom prst="rect">
            <a:avLst/>
          </a:prstGeom>
        </p:spPr>
      </p:pic>
      <p:sp>
        <p:nvSpPr>
          <p:cNvPr id="19" name="Rectangle 18"/>
          <p:cNvSpPr/>
          <p:nvPr/>
        </p:nvSpPr>
        <p:spPr>
          <a:xfrm>
            <a:off x="399250" y="4333874"/>
            <a:ext cx="4730918" cy="561975"/>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368666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4988866"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train</a:t>
            </a:r>
            <a:r>
              <a:rPr lang="en-US" altLang="zh-CN" sz="2000" dirty="0">
                <a:solidFill>
                  <a:srgbClr val="FF0000"/>
                </a:solidFill>
                <a:latin typeface="Arial" panose="020B0604020202020204" pitchFamily="34" charset="0"/>
                <a:ea typeface="MS Gothic" panose="020B0609070205080204" pitchFamily="49" charset="-128"/>
                <a:cs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Multidimensional feature</a:t>
            </a:r>
            <a:endParaRPr lang="zh-CN" altLang="en-US" sz="2000" dirty="0"/>
          </a:p>
        </p:txBody>
      </p:sp>
      <p:pic>
        <p:nvPicPr>
          <p:cNvPr id="3" name="Picture 2"/>
          <p:cNvPicPr>
            <a:picLocks noChangeAspect="1"/>
          </p:cNvPicPr>
          <p:nvPr/>
        </p:nvPicPr>
        <p:blipFill>
          <a:blip r:embed="rId3"/>
          <a:stretch>
            <a:fillRect/>
          </a:stretch>
        </p:blipFill>
        <p:spPr>
          <a:xfrm>
            <a:off x="1542450" y="1147152"/>
            <a:ext cx="4721190" cy="3367637"/>
          </a:xfrm>
          <a:prstGeom prst="rect">
            <a:avLst/>
          </a:prstGeom>
        </p:spPr>
      </p:pic>
    </p:spTree>
    <p:extLst>
      <p:ext uri="{BB962C8B-B14F-4D97-AF65-F5344CB8AC3E}">
        <p14:creationId xmlns:p14="http://schemas.microsoft.com/office/powerpoint/2010/main" val="38018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222528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RNN </a:t>
            </a:r>
            <a:r>
              <a:rPr lang="en-US" altLang="zh-CN" sz="2000" dirty="0">
                <a:latin typeface="Arial" panose="020B0604020202020204" pitchFamily="34" charset="0"/>
                <a:ea typeface="MS Gothic" panose="020B0609070205080204" pitchFamily="49" charset="-128"/>
              </a:rPr>
              <a:t>structure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
        <p:nvSpPr>
          <p:cNvPr id="5" name="AutoShape 2" descr="https://upload-images.jianshu.io/upload_images/2207461-db7bcf833c095496.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MS Gothic" panose="020B0609070205080204" pitchFamily="49" charset="-128"/>
            </a:endParaRPr>
          </a:p>
        </p:txBody>
      </p:sp>
      <p:pic>
        <p:nvPicPr>
          <p:cNvPr id="11" name="Picture 10"/>
          <p:cNvPicPr>
            <a:picLocks noChangeAspect="1"/>
          </p:cNvPicPr>
          <p:nvPr/>
        </p:nvPicPr>
        <p:blipFill>
          <a:blip r:embed="rId3"/>
          <a:stretch>
            <a:fillRect/>
          </a:stretch>
        </p:blipFill>
        <p:spPr>
          <a:xfrm>
            <a:off x="1290066" y="1102028"/>
            <a:ext cx="5577459" cy="2143836"/>
          </a:xfrm>
          <a:prstGeom prst="rect">
            <a:avLst/>
          </a:prstGeom>
        </p:spPr>
      </p:pic>
      <p:sp>
        <p:nvSpPr>
          <p:cNvPr id="12" name="Rectangle 11"/>
          <p:cNvSpPr/>
          <p:nvPr/>
        </p:nvSpPr>
        <p:spPr>
          <a:xfrm>
            <a:off x="979169" y="3343782"/>
            <a:ext cx="7238821" cy="954107"/>
          </a:xfrm>
          <a:prstGeom prst="rect">
            <a:avLst/>
          </a:prstGeom>
        </p:spPr>
        <p:txBody>
          <a:bodyPr wrap="square">
            <a:spAutoFit/>
          </a:bodyPr>
          <a:lstStyle/>
          <a:p>
            <a:r>
              <a:rPr lang="en-US" altLang="zh-CN" sz="1400" dirty="0">
                <a:solidFill>
                  <a:srgbClr val="4D4D4D"/>
                </a:solidFill>
                <a:latin typeface="Microsoft YaHei" panose="020B0503020204020204" pitchFamily="34" charset="-122"/>
                <a:ea typeface="Microsoft YaHei" panose="020B0503020204020204" pitchFamily="34" charset="-122"/>
              </a:rPr>
              <a:t>X: </a:t>
            </a:r>
            <a:r>
              <a:rPr lang="en-US" altLang="zh-CN" sz="1400" dirty="0">
                <a:latin typeface="Arial" panose="020B0604020202020204" pitchFamily="34" charset="0"/>
                <a:ea typeface="MS Gothic" panose="020B0609070205080204" pitchFamily="49" charset="-128"/>
              </a:rPr>
              <a:t>Input vector</a:t>
            </a:r>
            <a:r>
              <a:rPr lang="en-US" altLang="zh-CN" sz="1400" dirty="0">
                <a:solidFill>
                  <a:srgbClr val="4D4D4D"/>
                </a:solidFill>
                <a:latin typeface="Microsoft YaHei" panose="020B0503020204020204" pitchFamily="34" charset="-122"/>
                <a:ea typeface="Microsoft YaHei" panose="020B0503020204020204" pitchFamily="34" charset="-122"/>
              </a:rPr>
              <a:t> ,  O: output   </a:t>
            </a:r>
          </a:p>
          <a:p>
            <a:r>
              <a:rPr lang="en-US" altLang="zh-CN" sz="1400" dirty="0">
                <a:solidFill>
                  <a:srgbClr val="4D4D4D"/>
                </a:solidFill>
                <a:latin typeface="Microsoft YaHei" panose="020B0503020204020204" pitchFamily="34" charset="-122"/>
                <a:ea typeface="Microsoft YaHei" panose="020B0503020204020204" pitchFamily="34" charset="-122"/>
              </a:rPr>
              <a:t>U:</a:t>
            </a:r>
            <a:r>
              <a:rPr lang="en-US" altLang="zh-CN" sz="1400" dirty="0">
                <a:latin typeface="Arial" panose="020B0604020202020204" pitchFamily="34" charset="0"/>
                <a:ea typeface="MS Gothic" panose="020B0609070205080204" pitchFamily="49" charset="-128"/>
              </a:rPr>
              <a:t> The weight of output to hidden layer ,    </a:t>
            </a:r>
            <a:r>
              <a:rPr lang="en-US" altLang="zh-CN" sz="1400" dirty="0">
                <a:solidFill>
                  <a:srgbClr val="4D4D4D"/>
                </a:solidFill>
                <a:latin typeface="Microsoft YaHei" panose="020B0503020204020204" pitchFamily="34" charset="-122"/>
                <a:ea typeface="Microsoft YaHei" panose="020B0503020204020204" pitchFamily="34" charset="-122"/>
              </a:rPr>
              <a:t>S:</a:t>
            </a:r>
            <a:r>
              <a:rPr lang="en-US" altLang="zh-CN" sz="1400" dirty="0">
                <a:latin typeface="Arial" panose="020B0604020202020204" pitchFamily="34" charset="0"/>
                <a:ea typeface="MS Gothic" panose="020B0609070205080204" pitchFamily="49" charset="-128"/>
              </a:rPr>
              <a:t>   The value of Hidden layer </a:t>
            </a:r>
            <a:r>
              <a:rPr lang="zh-CN" altLang="en-US" sz="1400" dirty="0">
                <a:solidFill>
                  <a:srgbClr val="4D4D4D"/>
                </a:solidFill>
                <a:latin typeface="Microsoft YaHei" panose="020B0503020204020204" pitchFamily="34" charset="-122"/>
                <a:ea typeface="Microsoft YaHei" panose="020B0503020204020204" pitchFamily="34" charset="-122"/>
              </a:rPr>
              <a:t>，</a:t>
            </a: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W:</a:t>
            </a:r>
            <a:r>
              <a:rPr lang="en-US" altLang="zh-CN" sz="1400" dirty="0">
                <a:latin typeface="Arial" panose="020B0604020202020204" pitchFamily="34" charset="0"/>
                <a:ea typeface="MS Gothic" panose="020B0609070205080204" pitchFamily="49" charset="-128"/>
              </a:rPr>
              <a:t> The weight between two moments </a:t>
            </a:r>
            <a:r>
              <a:rPr lang="zh-CN" altLang="en-US" sz="1400" dirty="0">
                <a:solidFill>
                  <a:srgbClr val="4D4D4D"/>
                </a:solidFill>
                <a:latin typeface="Microsoft YaHei" panose="020B0503020204020204" pitchFamily="34" charset="-122"/>
                <a:ea typeface="Microsoft YaHei" panose="020B0503020204020204" pitchFamily="34" charset="-122"/>
              </a:rPr>
              <a:t>，</a:t>
            </a:r>
            <a:r>
              <a:rPr lang="en-US" altLang="zh-CN" sz="1400" dirty="0">
                <a:solidFill>
                  <a:srgbClr val="4D4D4D"/>
                </a:solidFill>
                <a:latin typeface="Microsoft YaHei" panose="020B0503020204020204" pitchFamily="34" charset="-122"/>
                <a:ea typeface="Microsoft YaHei" panose="020B0503020204020204" pitchFamily="34" charset="-122"/>
              </a:rPr>
              <a:t>V: </a:t>
            </a:r>
            <a:r>
              <a:rPr lang="en-US" altLang="zh-CN" sz="1400" dirty="0">
                <a:latin typeface="Arial" panose="020B0604020202020204" pitchFamily="34" charset="0"/>
                <a:ea typeface="MS Gothic" panose="020B0609070205080204" pitchFamily="49" charset="-128"/>
              </a:rPr>
              <a:t>Hidden layer to the output layer weight.</a:t>
            </a:r>
          </a:p>
          <a:p>
            <a:r>
              <a:rPr lang="en-US" altLang="zh-CN" sz="1400" dirty="0">
                <a:latin typeface="Arial" panose="020B0604020202020204" pitchFamily="34" charset="0"/>
                <a:ea typeface="MS Gothic" panose="020B0609070205080204" pitchFamily="49" charset="-128"/>
              </a:rPr>
              <a:t>NOTE: </a:t>
            </a:r>
            <a:r>
              <a:rPr lang="en-US" altLang="zh-CN" sz="1400" dirty="0">
                <a:solidFill>
                  <a:srgbClr val="FF0000"/>
                </a:solidFill>
                <a:latin typeface="Arial" panose="020B0604020202020204" pitchFamily="34" charset="0"/>
                <a:ea typeface="MS Gothic" panose="020B0609070205080204" pitchFamily="49" charset="-128"/>
              </a:rPr>
              <a:t>U,V,W </a:t>
            </a:r>
            <a:r>
              <a:rPr lang="en-US" altLang="zh-CN" sz="1400" dirty="0">
                <a:latin typeface="Arial" panose="020B0604020202020204" pitchFamily="34" charset="0"/>
                <a:ea typeface="MS Gothic" panose="020B0609070205080204" pitchFamily="49" charset="-128"/>
              </a:rPr>
              <a:t>are Shared weight.</a:t>
            </a:r>
            <a:endParaRPr lang="en-US" altLang="zh-CN" sz="1400" dirty="0">
              <a:solidFill>
                <a:srgbClr val="FF0000"/>
              </a:solidFill>
              <a:latin typeface="Arial" panose="020B0604020202020204" pitchFamily="34" charset="0"/>
              <a:ea typeface="MS Gothic" panose="020B0609070205080204" pitchFamily="49" charset="-128"/>
            </a:endParaRPr>
          </a:p>
        </p:txBody>
      </p:sp>
      <p:sp>
        <p:nvSpPr>
          <p:cNvPr id="3" name="Rectangle 2"/>
          <p:cNvSpPr/>
          <p:nvPr/>
        </p:nvSpPr>
        <p:spPr>
          <a:xfrm>
            <a:off x="979169" y="4391342"/>
            <a:ext cx="7348538" cy="369332"/>
          </a:xfrm>
          <a:prstGeom prst="rect">
            <a:avLst/>
          </a:prstGeom>
        </p:spPr>
        <p:txBody>
          <a:bodyPr wrap="square">
            <a:spAutoFit/>
          </a:bodyPr>
          <a:lstStyle/>
          <a:p>
            <a:r>
              <a:rPr lang="en-US" altLang="zh-CN" dirty="0" err="1" smtClean="0">
                <a:latin typeface="Arial" panose="020B0604020202020204" pitchFamily="34" charset="0"/>
                <a:cs typeface="Arial" panose="020B0604020202020204" pitchFamily="34" charset="0"/>
              </a:rPr>
              <a:t>Referece</a:t>
            </a:r>
            <a:r>
              <a:rPr lang="en-US" altLang="zh-CN" dirty="0" smtClean="0">
                <a:latin typeface="Arial" panose="020B0604020202020204" pitchFamily="34" charset="0"/>
                <a:cs typeface="Arial" panose="020B0604020202020204" pitchFamily="34" charset="0"/>
              </a:rPr>
              <a:t>:   https</a:t>
            </a:r>
            <a:r>
              <a:rPr lang="en-US" altLang="zh-CN" dirty="0">
                <a:latin typeface="Arial" panose="020B0604020202020204" pitchFamily="34" charset="0"/>
                <a:cs typeface="Arial" panose="020B0604020202020204" pitchFamily="34" charset="0"/>
              </a:rPr>
              <a:t>://dl.acm.org/citation.cfm?doid=2808196.2811634</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6814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739497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Build Inference Model to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Multidimensional feature</a:t>
            </a:r>
            <a:endParaRPr lang="zh-CN" altLang="en-US" sz="2000" dirty="0"/>
          </a:p>
        </p:txBody>
      </p:sp>
      <p:sp>
        <p:nvSpPr>
          <p:cNvPr id="6" name="Rectangle 5"/>
          <p:cNvSpPr/>
          <p:nvPr/>
        </p:nvSpPr>
        <p:spPr>
          <a:xfrm>
            <a:off x="3016934" y="3975106"/>
            <a:ext cx="1893467" cy="400110"/>
          </a:xfrm>
          <a:prstGeom prst="rect">
            <a:avLst/>
          </a:prstGeom>
        </p:spPr>
        <p:txBody>
          <a:bodyPr wrap="none">
            <a:spAutoFit/>
          </a:bodyPr>
          <a:lstStyle/>
          <a:p>
            <a:r>
              <a:rPr lang="en-US" altLang="zh-CN" sz="2000" dirty="0">
                <a:solidFill>
                  <a:srgbClr val="FF0000"/>
                </a:solidFill>
                <a:latin typeface="Arial" panose="020B0604020202020204" pitchFamily="34" charset="0"/>
              </a:rPr>
              <a:t>Inference Loop</a:t>
            </a:r>
          </a:p>
        </p:txBody>
      </p:sp>
      <p:pic>
        <p:nvPicPr>
          <p:cNvPr id="3" name="Picture 2"/>
          <p:cNvPicPr>
            <a:picLocks noChangeAspect="1"/>
          </p:cNvPicPr>
          <p:nvPr/>
        </p:nvPicPr>
        <p:blipFill>
          <a:blip r:embed="rId3"/>
          <a:stretch>
            <a:fillRect/>
          </a:stretch>
        </p:blipFill>
        <p:spPr>
          <a:xfrm>
            <a:off x="458788" y="1133298"/>
            <a:ext cx="4826722" cy="3580952"/>
          </a:xfrm>
          <a:prstGeom prst="rect">
            <a:avLst/>
          </a:prstGeom>
        </p:spPr>
      </p:pic>
      <p:sp>
        <p:nvSpPr>
          <p:cNvPr id="9" name="Rectangle 8"/>
          <p:cNvSpPr/>
          <p:nvPr/>
        </p:nvSpPr>
        <p:spPr>
          <a:xfrm>
            <a:off x="685800" y="3597435"/>
            <a:ext cx="4224601"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dirty="0">
              <a:solidFill>
                <a:srgbClr val="FF0000"/>
              </a:solidFill>
              <a:latin typeface="Arial" panose="020B0604020202020204" pitchFamily="34" charset="0"/>
            </a:endParaRPr>
          </a:p>
        </p:txBody>
      </p:sp>
      <p:cxnSp>
        <p:nvCxnSpPr>
          <p:cNvPr id="11" name="Straight Arrow Connector 10"/>
          <p:cNvCxnSpPr/>
          <p:nvPr/>
        </p:nvCxnSpPr>
        <p:spPr>
          <a:xfrm flipV="1">
            <a:off x="4910401" y="3823336"/>
            <a:ext cx="375109" cy="263759"/>
          </a:xfrm>
          <a:prstGeom prst="straightConnector1">
            <a:avLst/>
          </a:prstGeom>
          <a:ln w="12700">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130169" y="3361908"/>
            <a:ext cx="4097652" cy="523220"/>
          </a:xfrm>
          <a:prstGeom prst="rect">
            <a:avLst/>
          </a:prstGeom>
        </p:spPr>
        <p:txBody>
          <a:bodyPr wrap="square">
            <a:spAutoFit/>
          </a:bodyPr>
          <a:lstStyle/>
          <a:p>
            <a:pPr algn="ctr"/>
            <a:r>
              <a:rPr lang="en-US" altLang="zh-CN" sz="1400" dirty="0"/>
              <a:t>Add exogenous features to the third dimension</a:t>
            </a:r>
          </a:p>
          <a:p>
            <a:pPr algn="ctr"/>
            <a:r>
              <a:rPr lang="en-US" altLang="zh-CN" sz="1400" dirty="0"/>
              <a:t> of </a:t>
            </a:r>
            <a:r>
              <a:rPr lang="en-US" altLang="zh-CN" sz="1400" dirty="0">
                <a:solidFill>
                  <a:srgbClr val="FF0000"/>
                </a:solidFill>
              </a:rPr>
              <a:t>predict </a:t>
            </a:r>
            <a:r>
              <a:rPr lang="en-US" altLang="zh-CN" sz="1400" dirty="0"/>
              <a:t>data and continue to predict the next data</a:t>
            </a:r>
            <a:endParaRPr lang="en-US" altLang="zh-CN"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1303425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5330305"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predict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Multidimensional feature</a:t>
            </a:r>
            <a:endParaRPr lang="zh-CN" altLang="en-US" sz="2000" dirty="0"/>
          </a:p>
        </p:txBody>
      </p:sp>
      <p:pic>
        <p:nvPicPr>
          <p:cNvPr id="3" name="Picture 2"/>
          <p:cNvPicPr>
            <a:picLocks noChangeAspect="1"/>
          </p:cNvPicPr>
          <p:nvPr/>
        </p:nvPicPr>
        <p:blipFill>
          <a:blip r:embed="rId3"/>
          <a:stretch>
            <a:fillRect/>
          </a:stretch>
        </p:blipFill>
        <p:spPr>
          <a:xfrm>
            <a:off x="1216199" y="1287003"/>
            <a:ext cx="5378156" cy="3049470"/>
          </a:xfrm>
          <a:prstGeom prst="rect">
            <a:avLst/>
          </a:prstGeom>
        </p:spPr>
      </p:pic>
      <p:cxnSp>
        <p:nvCxnSpPr>
          <p:cNvPr id="8" name="Straight Connector 7"/>
          <p:cNvCxnSpPr/>
          <p:nvPr/>
        </p:nvCxnSpPr>
        <p:spPr>
          <a:xfrm flipV="1">
            <a:off x="1473669" y="1888299"/>
            <a:ext cx="3486150"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473669" y="2507424"/>
            <a:ext cx="3697053" cy="9526"/>
          </a:xfrm>
          <a:prstGeom prst="line">
            <a:avLst/>
          </a:prstGeom>
          <a:ln w="19050">
            <a:solidFill>
              <a:srgbClr val="C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258444" y="1632987"/>
            <a:ext cx="3462468" cy="873253"/>
          </a:xfrm>
          <a:prstGeom prst="rect">
            <a:avLst/>
          </a:prstGeom>
          <a:noFill/>
          <a:ln w="15875">
            <a:solidFill>
              <a:srgbClr val="C00000">
                <a:alpha val="97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Draw predicted series and target series</a:t>
            </a:r>
            <a:endParaRPr lang="zh-CN" altLang="en-US"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327122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chemeClr val="bg2"/>
                </a:solidFill>
              </a:rPr>
              <a:t>The </a:t>
            </a:r>
            <a:r>
              <a:rPr lang="en-US" altLang="zh-CN" sz="3200" dirty="0" err="1">
                <a:solidFill>
                  <a:schemeClr val="bg2"/>
                </a:solidFill>
              </a:rPr>
              <a:t>WaveNet</a:t>
            </a:r>
            <a:r>
              <a:rPr lang="en-US" altLang="zh-CN" sz="3200" dirty="0">
                <a:solidFill>
                  <a:schemeClr val="bg2"/>
                </a:solidFill>
              </a:rPr>
              <a:t> code</a:t>
            </a:r>
            <a:endParaRPr lang="en-US" sz="3200" dirty="0">
              <a:solidFill>
                <a:schemeClr val="bg2"/>
              </a:solidFill>
            </a:endParaRPr>
          </a:p>
        </p:txBody>
      </p:sp>
      <p:sp>
        <p:nvSpPr>
          <p:cNvPr id="23" name="Rectangle 22"/>
          <p:cNvSpPr/>
          <p:nvPr/>
        </p:nvSpPr>
        <p:spPr>
          <a:xfrm>
            <a:off x="358021" y="739679"/>
            <a:ext cx="531587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Model results </a:t>
            </a:r>
            <a:r>
              <a:rPr lang="en-US" altLang="zh-CN" sz="2000" dirty="0">
                <a:solidFill>
                  <a:srgbClr val="FF0000"/>
                </a:solidFill>
                <a:latin typeface="Arial" panose="020B0604020202020204" pitchFamily="34" charset="0"/>
              </a:rPr>
              <a:t>----</a:t>
            </a:r>
            <a:r>
              <a:rPr lang="en-US" altLang="zh-CN" sz="2000" dirty="0">
                <a:latin typeface="Arial" panose="020B0604020202020204" pitchFamily="34" charset="0"/>
                <a:ea typeface="MS Gothic" panose="020B0609070205080204" pitchFamily="49" charset="-128"/>
                <a:cs typeface="Arial" panose="020B0604020202020204" pitchFamily="34" charset="0"/>
              </a:rPr>
              <a:t> Multidimensional feature</a:t>
            </a:r>
            <a:endParaRPr lang="zh-CN" altLang="en-US" sz="2000" dirty="0"/>
          </a:p>
        </p:txBody>
      </p:sp>
      <p:pic>
        <p:nvPicPr>
          <p:cNvPr id="8" name="Picture 7"/>
          <p:cNvPicPr>
            <a:picLocks noChangeAspect="1"/>
          </p:cNvPicPr>
          <p:nvPr/>
        </p:nvPicPr>
        <p:blipFill>
          <a:blip r:embed="rId3"/>
          <a:stretch>
            <a:fillRect/>
          </a:stretch>
        </p:blipFill>
        <p:spPr>
          <a:xfrm>
            <a:off x="4861560" y="1051553"/>
            <a:ext cx="3840480" cy="1955766"/>
          </a:xfrm>
          <a:prstGeom prst="rect">
            <a:avLst/>
          </a:prstGeom>
        </p:spPr>
      </p:pic>
      <p:pic>
        <p:nvPicPr>
          <p:cNvPr id="3" name="Picture 2"/>
          <p:cNvPicPr>
            <a:picLocks noChangeAspect="1"/>
          </p:cNvPicPr>
          <p:nvPr/>
        </p:nvPicPr>
        <p:blipFill>
          <a:blip r:embed="rId4"/>
          <a:stretch>
            <a:fillRect/>
          </a:stretch>
        </p:blipFill>
        <p:spPr>
          <a:xfrm>
            <a:off x="4949193" y="3007320"/>
            <a:ext cx="3752847" cy="2102898"/>
          </a:xfrm>
          <a:prstGeom prst="rect">
            <a:avLst/>
          </a:prstGeom>
        </p:spPr>
      </p:pic>
      <p:pic>
        <p:nvPicPr>
          <p:cNvPr id="4" name="Picture 3"/>
          <p:cNvPicPr>
            <a:picLocks noChangeAspect="1"/>
          </p:cNvPicPr>
          <p:nvPr/>
        </p:nvPicPr>
        <p:blipFill>
          <a:blip r:embed="rId5"/>
          <a:stretch>
            <a:fillRect/>
          </a:stretch>
        </p:blipFill>
        <p:spPr>
          <a:xfrm>
            <a:off x="704352" y="3090917"/>
            <a:ext cx="3455121" cy="2019300"/>
          </a:xfrm>
          <a:prstGeom prst="rect">
            <a:avLst/>
          </a:prstGeom>
        </p:spPr>
      </p:pic>
      <p:pic>
        <p:nvPicPr>
          <p:cNvPr id="6" name="Picture 5"/>
          <p:cNvPicPr>
            <a:picLocks noChangeAspect="1"/>
          </p:cNvPicPr>
          <p:nvPr/>
        </p:nvPicPr>
        <p:blipFill>
          <a:blip r:embed="rId6"/>
          <a:stretch>
            <a:fillRect/>
          </a:stretch>
        </p:blipFill>
        <p:spPr>
          <a:xfrm>
            <a:off x="609600" y="1051553"/>
            <a:ext cx="3657600" cy="2076623"/>
          </a:xfrm>
          <a:prstGeom prst="rect">
            <a:avLst/>
          </a:prstGeom>
        </p:spPr>
      </p:pic>
    </p:spTree>
    <p:extLst>
      <p:ext uri="{BB962C8B-B14F-4D97-AF65-F5344CB8AC3E}">
        <p14:creationId xmlns:p14="http://schemas.microsoft.com/office/powerpoint/2010/main" val="1556583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DividerP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412"/>
            <a:ext cx="9143999" cy="5165912"/>
          </a:xfrm>
          <a:prstGeom prst="rect">
            <a:avLst/>
          </a:prstGeom>
        </p:spPr>
      </p:pic>
      <p:sp>
        <p:nvSpPr>
          <p:cNvPr id="7" name="Date Placeholder 20"/>
          <p:cNvSpPr>
            <a:spLocks noGrp="1"/>
          </p:cNvSpPr>
          <p:nvPr>
            <p:ph type="dt" sz="half" idx="10"/>
          </p:nvPr>
        </p:nvSpPr>
        <p:spPr>
          <a:xfrm>
            <a:off x="1162036" y="4875722"/>
            <a:ext cx="680619" cy="248949"/>
          </a:xfrm>
        </p:spPr>
        <p:txBody>
          <a:bodyPr/>
          <a:lstStyle>
            <a:lvl1pPr>
              <a:defRPr sz="675">
                <a:solidFill>
                  <a:srgbClr val="7F7F7F"/>
                </a:solidFill>
              </a:defRPr>
            </a:lvl1pPr>
          </a:lstStyle>
          <a:p>
            <a:fld id="{8033E463-0BE5-44BF-A71F-3784C9DDE813}" type="datetime1">
              <a:rPr lang="en-US" smtClean="0">
                <a:solidFill>
                  <a:srgbClr val="FFFFFF"/>
                </a:solidFill>
              </a:rPr>
              <a:pPr/>
              <a:t>8/11/2020</a:t>
            </a:fld>
            <a:endParaRPr lang="en-US" dirty="0">
              <a:solidFill>
                <a:srgbClr val="FFFFFF"/>
              </a:solidFill>
            </a:endParaRPr>
          </a:p>
        </p:txBody>
      </p:sp>
      <p:sp>
        <p:nvSpPr>
          <p:cNvPr id="8" name="Footer Placeholder 21"/>
          <p:cNvSpPr>
            <a:spLocks noGrp="1"/>
          </p:cNvSpPr>
          <p:nvPr>
            <p:ph type="ftr" sz="quarter" idx="11"/>
          </p:nvPr>
        </p:nvSpPr>
        <p:spPr>
          <a:xfrm>
            <a:off x="1920613" y="4875722"/>
            <a:ext cx="1865204" cy="248949"/>
          </a:xfrm>
        </p:spPr>
        <p:txBody>
          <a:bodyPr/>
          <a:lstStyle>
            <a:lvl1pPr>
              <a:defRPr sz="675">
                <a:solidFill>
                  <a:srgbClr val="7F7F7F"/>
                </a:solidFill>
              </a:defRPr>
            </a:lvl1pPr>
          </a:lstStyle>
          <a:p>
            <a:r>
              <a:rPr lang="en-US" sz="600" dirty="0">
                <a:solidFill>
                  <a:srgbClr val="FFFFFF"/>
                </a:solidFill>
              </a:rPr>
              <a:t>Confidential | Copyright 2014 TrendMicro Inc.</a:t>
            </a:r>
          </a:p>
        </p:txBody>
      </p:sp>
      <p:sp>
        <p:nvSpPr>
          <p:cNvPr id="13" name="Title 2"/>
          <p:cNvSpPr>
            <a:spLocks noGrp="1"/>
          </p:cNvSpPr>
          <p:nvPr>
            <p:ph type="title"/>
          </p:nvPr>
        </p:nvSpPr>
        <p:spPr>
          <a:xfrm>
            <a:off x="1920613" y="1684366"/>
            <a:ext cx="4388024" cy="1122205"/>
          </a:xfrm>
        </p:spPr>
        <p:txBody>
          <a:bodyPr>
            <a:noAutofit/>
          </a:bodyPr>
          <a:lstStyle/>
          <a:p>
            <a:pPr marL="781200" indent="-457200">
              <a:lnSpc>
                <a:spcPct val="150000"/>
              </a:lnSpc>
              <a:spcBef>
                <a:spcPts val="250"/>
              </a:spcBef>
              <a:buFont typeface="Wingdings" panose="05000000000000000000" pitchFamily="2" charset="2"/>
              <a:buChar char="l"/>
            </a:pPr>
            <a:r>
              <a:rPr lang="en-US" altLang="zh-CN" sz="2900" dirty="0">
                <a:solidFill>
                  <a:schemeClr val="tx1">
                    <a:lumMod val="50000"/>
                  </a:schemeClr>
                </a:solidFill>
              </a:rPr>
              <a:t>Summary and Plan</a:t>
            </a:r>
          </a:p>
        </p:txBody>
      </p:sp>
      <p:sp>
        <p:nvSpPr>
          <p:cNvPr id="11" name="Slide Number Placeholder 22"/>
          <p:cNvSpPr>
            <a:spLocks noGrp="1"/>
          </p:cNvSpPr>
          <p:nvPr>
            <p:ph type="sldNum" sz="quarter" idx="12"/>
          </p:nvPr>
        </p:nvSpPr>
        <p:spPr>
          <a:xfrm>
            <a:off x="4211263" y="4874644"/>
            <a:ext cx="880281" cy="248949"/>
          </a:xfrm>
        </p:spPr>
        <p:txBody>
          <a:bodyPr/>
          <a:lstStyle>
            <a:lvl1pPr algn="ctr">
              <a:defRPr>
                <a:solidFill>
                  <a:srgbClr val="7F7F7F"/>
                </a:solidFill>
              </a:defRPr>
            </a:lvl1pPr>
          </a:lstStyle>
          <a:p>
            <a:r>
              <a:rPr lang="en-US" dirty="0">
                <a:solidFill>
                  <a:srgbClr val="FFFFFF"/>
                </a:solidFill>
              </a:rPr>
              <a:t>3</a:t>
            </a:r>
          </a:p>
        </p:txBody>
      </p:sp>
    </p:spTree>
    <p:extLst>
      <p:ext uri="{BB962C8B-B14F-4D97-AF65-F5344CB8AC3E}">
        <p14:creationId xmlns:p14="http://schemas.microsoft.com/office/powerpoint/2010/main" val="2387607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FF0000"/>
                </a:solidFill>
              </a:rPr>
              <a:t>Summary and Plan</a:t>
            </a:r>
            <a:endParaRPr lang="en-US" sz="3200" dirty="0">
              <a:solidFill>
                <a:srgbClr val="FF0000"/>
              </a:solidFill>
            </a:endParaRPr>
          </a:p>
        </p:txBody>
      </p:sp>
      <p:sp>
        <p:nvSpPr>
          <p:cNvPr id="23" name="Rectangle 22"/>
          <p:cNvSpPr/>
          <p:nvPr/>
        </p:nvSpPr>
        <p:spPr>
          <a:xfrm>
            <a:off x="358021" y="739679"/>
            <a:ext cx="162736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Summary</a:t>
            </a:r>
            <a:endParaRPr lang="zh-CN" altLang="en-US" sz="2000" dirty="0"/>
          </a:p>
        </p:txBody>
      </p:sp>
      <p:sp>
        <p:nvSpPr>
          <p:cNvPr id="9" name="Rectangle 8"/>
          <p:cNvSpPr/>
          <p:nvPr/>
        </p:nvSpPr>
        <p:spPr>
          <a:xfrm>
            <a:off x="586620" y="1314645"/>
            <a:ext cx="7975489" cy="984885"/>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altLang="zh-CN" sz="1600" dirty="0">
                <a:latin typeface="Arial" panose="020B0604020202020204" pitchFamily="34" charset="0"/>
                <a:ea typeface="MS Gothic" panose="020B0609070205080204" pitchFamily="49" charset="-128"/>
                <a:cs typeface="Arial" panose="020B0604020202020204" pitchFamily="34" charset="0"/>
              </a:rPr>
              <a:t>Model shortcomings </a:t>
            </a:r>
            <a:r>
              <a:rPr lang="en-US" altLang="zh-CN" sz="1600" dirty="0">
                <a:solidFill>
                  <a:schemeClr val="tx1">
                    <a:lumMod val="50000"/>
                  </a:schemeClr>
                </a:solidFill>
                <a:latin typeface="Arial" panose="020B0604020202020204" pitchFamily="34" charset="0"/>
              </a:rPr>
              <a:t>: </a:t>
            </a:r>
          </a:p>
          <a:p>
            <a:pPr>
              <a:spcBef>
                <a:spcPts val="600"/>
              </a:spcBef>
            </a:pPr>
            <a:r>
              <a:rPr lang="en-US" altLang="zh-CN" sz="1600" dirty="0">
                <a:solidFill>
                  <a:schemeClr val="tx1">
                    <a:lumMod val="50000"/>
                  </a:schemeClr>
                </a:solidFill>
                <a:latin typeface="Arial" panose="020B0604020202020204" pitchFamily="34" charset="0"/>
              </a:rPr>
              <a:t>      1.</a:t>
            </a:r>
            <a:r>
              <a:rPr lang="en-US" altLang="zh-CN" sz="1600" dirty="0"/>
              <a:t> training takes a </a:t>
            </a:r>
            <a:r>
              <a:rPr lang="en-US" altLang="zh-CN" sz="1600" dirty="0">
                <a:solidFill>
                  <a:srgbClr val="FF0000"/>
                </a:solidFill>
              </a:rPr>
              <a:t>long time </a:t>
            </a:r>
            <a:r>
              <a:rPr lang="en-US" altLang="zh-CN" sz="1600" dirty="0"/>
              <a:t>and requires </a:t>
            </a:r>
            <a:r>
              <a:rPr lang="en-US" altLang="zh-CN" sz="1600" dirty="0">
                <a:solidFill>
                  <a:srgbClr val="FF0000"/>
                </a:solidFill>
              </a:rPr>
              <a:t>large</a:t>
            </a:r>
            <a:r>
              <a:rPr lang="en-US" altLang="zh-CN" sz="1600" dirty="0"/>
              <a:t> amount of </a:t>
            </a:r>
            <a:r>
              <a:rPr lang="en-US" altLang="zh-CN" sz="1600" dirty="0">
                <a:solidFill>
                  <a:srgbClr val="FF0000"/>
                </a:solidFill>
              </a:rPr>
              <a:t>data</a:t>
            </a:r>
            <a:r>
              <a:rPr lang="en-US" altLang="zh-CN" sz="1600" dirty="0"/>
              <a:t>.</a:t>
            </a:r>
          </a:p>
          <a:p>
            <a:pPr>
              <a:spcBef>
                <a:spcPts val="600"/>
              </a:spcBef>
            </a:pPr>
            <a:r>
              <a:rPr lang="en-US" altLang="zh-CN" sz="1600" dirty="0">
                <a:solidFill>
                  <a:schemeClr val="tx1">
                    <a:lumMod val="50000"/>
                  </a:schemeClr>
                </a:solidFill>
              </a:rPr>
              <a:t>        2.</a:t>
            </a:r>
            <a:r>
              <a:rPr lang="en-US" altLang="zh-CN" sz="1600" dirty="0"/>
              <a:t> Some </a:t>
            </a:r>
            <a:r>
              <a:rPr lang="en-US" altLang="zh-CN" sz="1600" dirty="0">
                <a:solidFill>
                  <a:srgbClr val="FF0000"/>
                </a:solidFill>
              </a:rPr>
              <a:t>exogenous</a:t>
            </a:r>
            <a:r>
              <a:rPr lang="en-US" altLang="zh-CN" sz="1600" dirty="0"/>
              <a:t> empirical features are needed to improve the accuracy of the model</a:t>
            </a:r>
            <a:endParaRPr lang="zh-CN" altLang="en-US" sz="1600" dirty="0">
              <a:solidFill>
                <a:schemeClr val="tx1">
                  <a:lumMod val="50000"/>
                </a:schemeClr>
              </a:solidFill>
            </a:endParaRPr>
          </a:p>
        </p:txBody>
      </p:sp>
      <p:sp>
        <p:nvSpPr>
          <p:cNvPr id="10" name="Rectangle 9"/>
          <p:cNvSpPr/>
          <p:nvPr/>
        </p:nvSpPr>
        <p:spPr>
          <a:xfrm>
            <a:off x="586620" y="2374518"/>
            <a:ext cx="8148671" cy="984885"/>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altLang="zh-CN" sz="1600" dirty="0">
                <a:latin typeface="Arial" panose="020B0604020202020204" pitchFamily="34" charset="0"/>
                <a:ea typeface="MS Gothic" panose="020B0609070205080204" pitchFamily="49" charset="-128"/>
                <a:cs typeface="Arial" panose="020B0604020202020204" pitchFamily="34" charset="0"/>
              </a:rPr>
              <a:t>Model advantages </a:t>
            </a:r>
            <a:r>
              <a:rPr lang="en-US" altLang="zh-CN" sz="1600" dirty="0">
                <a:solidFill>
                  <a:schemeClr val="tx1">
                    <a:lumMod val="50000"/>
                  </a:schemeClr>
                </a:solidFill>
                <a:latin typeface="Arial" panose="020B0604020202020204" pitchFamily="34" charset="0"/>
              </a:rPr>
              <a:t>: </a:t>
            </a:r>
          </a:p>
          <a:p>
            <a:pPr>
              <a:spcBef>
                <a:spcPts val="600"/>
              </a:spcBef>
            </a:pPr>
            <a:r>
              <a:rPr lang="en-US" altLang="zh-CN" sz="1600" dirty="0">
                <a:solidFill>
                  <a:schemeClr val="tx1">
                    <a:lumMod val="50000"/>
                  </a:schemeClr>
                </a:solidFill>
                <a:latin typeface="Arial" panose="020B0604020202020204" pitchFamily="34" charset="0"/>
              </a:rPr>
              <a:t>      1.</a:t>
            </a:r>
            <a:r>
              <a:rPr lang="en-US" altLang="zh-CN" sz="1600" dirty="0"/>
              <a:t> </a:t>
            </a:r>
            <a:r>
              <a:rPr lang="en-US" altLang="zh-CN" sz="1600" dirty="0">
                <a:solidFill>
                  <a:srgbClr val="FF0000"/>
                </a:solidFill>
              </a:rPr>
              <a:t>Fast</a:t>
            </a:r>
            <a:r>
              <a:rPr lang="en-US" altLang="zh-CN" sz="1600" dirty="0"/>
              <a:t> and </a:t>
            </a:r>
            <a:r>
              <a:rPr lang="en-US" altLang="zh-CN" sz="1600" dirty="0">
                <a:solidFill>
                  <a:srgbClr val="FF0000"/>
                </a:solidFill>
              </a:rPr>
              <a:t>effective</a:t>
            </a:r>
            <a:r>
              <a:rPr lang="en-US" altLang="zh-CN" sz="1600" dirty="0"/>
              <a:t> prediction of </a:t>
            </a:r>
            <a:r>
              <a:rPr lang="en-US" altLang="zh-CN" sz="1600" dirty="0">
                <a:solidFill>
                  <a:srgbClr val="FF0000"/>
                </a:solidFill>
              </a:rPr>
              <a:t>large quantities </a:t>
            </a:r>
            <a:r>
              <a:rPr lang="en-US" altLang="zh-CN" sz="1600" dirty="0"/>
              <a:t>of data</a:t>
            </a:r>
          </a:p>
          <a:p>
            <a:pPr>
              <a:spcBef>
                <a:spcPts val="600"/>
              </a:spcBef>
            </a:pPr>
            <a:r>
              <a:rPr lang="en-US" altLang="zh-CN" sz="1600" dirty="0">
                <a:solidFill>
                  <a:schemeClr val="tx1">
                    <a:lumMod val="50000"/>
                  </a:schemeClr>
                </a:solidFill>
              </a:rPr>
              <a:t>        2.</a:t>
            </a:r>
            <a:r>
              <a:rPr lang="en-US" altLang="zh-CN" sz="1600" dirty="0"/>
              <a:t> The implementation is </a:t>
            </a:r>
            <a:r>
              <a:rPr lang="en-US" altLang="zh-CN" sz="1600" dirty="0">
                <a:solidFill>
                  <a:srgbClr val="FF0000"/>
                </a:solidFill>
              </a:rPr>
              <a:t>simple</a:t>
            </a:r>
            <a:r>
              <a:rPr lang="en-US" altLang="zh-CN" sz="1600" dirty="0"/>
              <a:t> and the precision is better than XGB and LGB in sometimes</a:t>
            </a:r>
            <a:endParaRPr lang="zh-CN" altLang="en-US" sz="1600" dirty="0">
              <a:solidFill>
                <a:schemeClr val="tx1">
                  <a:lumMod val="50000"/>
                </a:schemeClr>
              </a:solidFill>
            </a:endParaRPr>
          </a:p>
        </p:txBody>
      </p:sp>
      <p:sp>
        <p:nvSpPr>
          <p:cNvPr id="11" name="Rectangle 10"/>
          <p:cNvSpPr/>
          <p:nvPr/>
        </p:nvSpPr>
        <p:spPr>
          <a:xfrm>
            <a:off x="586619" y="3447919"/>
            <a:ext cx="8148671" cy="1338828"/>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altLang="zh-CN" sz="1600" dirty="0">
                <a:latin typeface="Arial" panose="020B0604020202020204" pitchFamily="34" charset="0"/>
                <a:ea typeface="MS Gothic" panose="020B0609070205080204" pitchFamily="49" charset="-128"/>
                <a:cs typeface="Arial" panose="020B0604020202020204" pitchFamily="34" charset="0"/>
              </a:rPr>
              <a:t>Direction of improvement</a:t>
            </a:r>
            <a:r>
              <a:rPr lang="en-US" altLang="zh-CN" sz="1600" dirty="0">
                <a:solidFill>
                  <a:schemeClr val="tx1">
                    <a:lumMod val="50000"/>
                  </a:schemeClr>
                </a:solidFill>
                <a:latin typeface="Arial" panose="020B0604020202020204" pitchFamily="34" charset="0"/>
              </a:rPr>
              <a:t>: </a:t>
            </a:r>
          </a:p>
          <a:p>
            <a:pPr>
              <a:spcBef>
                <a:spcPts val="600"/>
              </a:spcBef>
            </a:pPr>
            <a:r>
              <a:rPr lang="en-US" altLang="zh-CN" sz="1600" dirty="0">
                <a:solidFill>
                  <a:schemeClr val="tx1">
                    <a:lumMod val="50000"/>
                  </a:schemeClr>
                </a:solidFill>
                <a:latin typeface="Arial" panose="020B0604020202020204" pitchFamily="34" charset="0"/>
              </a:rPr>
              <a:t>      1.</a:t>
            </a:r>
            <a:r>
              <a:rPr lang="en-US" altLang="zh-CN" sz="1600" dirty="0"/>
              <a:t> Use </a:t>
            </a:r>
            <a:r>
              <a:rPr lang="en-US" altLang="zh-CN" sz="1600" dirty="0">
                <a:solidFill>
                  <a:srgbClr val="FF0000"/>
                </a:solidFill>
              </a:rPr>
              <a:t>attention</a:t>
            </a:r>
            <a:r>
              <a:rPr lang="en-US" altLang="zh-CN" sz="1600" dirty="0"/>
              <a:t> techniques.</a:t>
            </a:r>
          </a:p>
          <a:p>
            <a:pPr>
              <a:spcBef>
                <a:spcPts val="600"/>
              </a:spcBef>
            </a:pPr>
            <a:r>
              <a:rPr lang="en-US" altLang="zh-CN" sz="1600" dirty="0">
                <a:solidFill>
                  <a:schemeClr val="tx1">
                    <a:lumMod val="50000"/>
                  </a:schemeClr>
                </a:solidFill>
              </a:rPr>
              <a:t>        2.</a:t>
            </a:r>
            <a:r>
              <a:rPr lang="en-US" altLang="zh-CN" sz="1600" dirty="0"/>
              <a:t> Develop better exogenous features.</a:t>
            </a:r>
          </a:p>
          <a:p>
            <a:pPr>
              <a:spcBef>
                <a:spcPts val="600"/>
              </a:spcBef>
            </a:pPr>
            <a:r>
              <a:rPr lang="en-US" altLang="zh-CN" sz="1600" dirty="0">
                <a:solidFill>
                  <a:schemeClr val="tx1">
                    <a:lumMod val="50000"/>
                  </a:schemeClr>
                </a:solidFill>
              </a:rPr>
              <a:t>        3. </a:t>
            </a:r>
            <a:r>
              <a:rPr lang="en-US" altLang="zh-CN" sz="1600" dirty="0"/>
              <a:t>Try better network structures and training techniques.</a:t>
            </a:r>
            <a:endParaRPr lang="zh-CN" altLang="en-US" sz="1600" dirty="0">
              <a:solidFill>
                <a:schemeClr val="tx1">
                  <a:lumMod val="50000"/>
                </a:schemeClr>
              </a:solidFill>
            </a:endParaRPr>
          </a:p>
        </p:txBody>
      </p:sp>
    </p:spTree>
    <p:extLst>
      <p:ext uri="{BB962C8B-B14F-4D97-AF65-F5344CB8AC3E}">
        <p14:creationId xmlns:p14="http://schemas.microsoft.com/office/powerpoint/2010/main" val="974477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FF0000"/>
                </a:solidFill>
              </a:rPr>
              <a:t>Summary and Plan</a:t>
            </a:r>
            <a:endParaRPr lang="en-US" sz="3200" dirty="0">
              <a:solidFill>
                <a:srgbClr val="FF0000"/>
              </a:solidFill>
            </a:endParaRPr>
          </a:p>
        </p:txBody>
      </p:sp>
      <p:sp>
        <p:nvSpPr>
          <p:cNvPr id="23" name="Rectangle 22"/>
          <p:cNvSpPr/>
          <p:nvPr/>
        </p:nvSpPr>
        <p:spPr>
          <a:xfrm>
            <a:off x="572766" y="739679"/>
            <a:ext cx="1045479"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Plan</a:t>
            </a:r>
            <a:endParaRPr lang="zh-CN" altLang="en-US" sz="2000" dirty="0"/>
          </a:p>
        </p:txBody>
      </p:sp>
      <p:sp>
        <p:nvSpPr>
          <p:cNvPr id="9" name="Rectangle 8"/>
          <p:cNvSpPr/>
          <p:nvPr/>
        </p:nvSpPr>
        <p:spPr>
          <a:xfrm>
            <a:off x="1868165" y="1410085"/>
            <a:ext cx="5613289" cy="2739211"/>
          </a:xfrm>
          <a:prstGeom prst="rect">
            <a:avLst/>
          </a:prstGeom>
        </p:spPr>
        <p:txBody>
          <a:bodyPr wrap="square">
            <a:spAutoFit/>
          </a:bodyPr>
          <a:lstStyle/>
          <a:p>
            <a:pPr marL="342900" indent="-342900">
              <a:spcBef>
                <a:spcPts val="1200"/>
              </a:spcBef>
              <a:buFont typeface="Wingdings" panose="05000000000000000000" pitchFamily="2" charset="2"/>
              <a:buChar char="Ø"/>
            </a:pPr>
            <a:r>
              <a:rPr lang="en-US" altLang="zh-CN" sz="1600" dirty="0">
                <a:latin typeface="Arial" panose="020B0604020202020204" pitchFamily="34" charset="0"/>
                <a:ea typeface="MS Gothic" panose="020B0609070205080204" pitchFamily="49" charset="-128"/>
                <a:cs typeface="Arial" panose="020B0604020202020204" pitchFamily="34" charset="0"/>
              </a:rPr>
              <a:t>steps</a:t>
            </a:r>
            <a:r>
              <a:rPr lang="en-US" altLang="zh-CN" sz="1600" dirty="0">
                <a:solidFill>
                  <a:schemeClr val="tx1">
                    <a:lumMod val="50000"/>
                  </a:schemeClr>
                </a:solidFill>
                <a:latin typeface="Arial" panose="020B0604020202020204" pitchFamily="34" charset="0"/>
              </a:rPr>
              <a:t>: </a:t>
            </a:r>
          </a:p>
          <a:p>
            <a:pPr>
              <a:spcBef>
                <a:spcPts val="1200"/>
              </a:spcBef>
            </a:pPr>
            <a:r>
              <a:rPr lang="en-US" altLang="zh-CN" sz="1600" dirty="0">
                <a:solidFill>
                  <a:schemeClr val="tx1">
                    <a:lumMod val="50000"/>
                  </a:schemeClr>
                </a:solidFill>
                <a:latin typeface="Arial" panose="020B0604020202020204" pitchFamily="34" charset="0"/>
              </a:rPr>
              <a:t>      1.</a:t>
            </a:r>
            <a:r>
              <a:rPr lang="en-US" altLang="zh-CN" sz="1600" dirty="0"/>
              <a:t> Collect the number of times each port of each IP is used</a:t>
            </a:r>
            <a:r>
              <a:rPr lang="en-US" altLang="zh-CN" sz="1600" dirty="0">
                <a:solidFill>
                  <a:schemeClr val="tx1">
                    <a:lumMod val="50000"/>
                  </a:schemeClr>
                </a:solidFill>
              </a:rPr>
              <a:t>.</a:t>
            </a:r>
          </a:p>
          <a:p>
            <a:pPr>
              <a:spcBef>
                <a:spcPts val="1200"/>
              </a:spcBef>
            </a:pPr>
            <a:r>
              <a:rPr lang="en-US" altLang="zh-CN" sz="1600" dirty="0">
                <a:solidFill>
                  <a:schemeClr val="tx1">
                    <a:lumMod val="50000"/>
                  </a:schemeClr>
                </a:solidFill>
              </a:rPr>
              <a:t>        2. </a:t>
            </a:r>
            <a:r>
              <a:rPr lang="en-US" altLang="zh-CN" sz="1600" dirty="0"/>
              <a:t>Develop some exogenous features.</a:t>
            </a:r>
            <a:r>
              <a:rPr lang="en-US" altLang="zh-CN" sz="1600" dirty="0">
                <a:solidFill>
                  <a:schemeClr val="tx1">
                    <a:lumMod val="50000"/>
                  </a:schemeClr>
                </a:solidFill>
              </a:rPr>
              <a:t>     </a:t>
            </a:r>
          </a:p>
          <a:p>
            <a:pPr>
              <a:spcBef>
                <a:spcPts val="1200"/>
              </a:spcBef>
            </a:pPr>
            <a:r>
              <a:rPr lang="en-US" altLang="zh-CN" sz="1600" dirty="0">
                <a:solidFill>
                  <a:schemeClr val="tx1">
                    <a:lumMod val="50000"/>
                  </a:schemeClr>
                </a:solidFill>
              </a:rPr>
              <a:t>        3.</a:t>
            </a:r>
            <a:r>
              <a:rPr lang="en-US" altLang="zh-CN" sz="1600" dirty="0"/>
              <a:t> Build the </a:t>
            </a:r>
            <a:r>
              <a:rPr lang="en-US" altLang="zh-CN" sz="1600" dirty="0" err="1"/>
              <a:t>WaveNet</a:t>
            </a:r>
            <a:r>
              <a:rPr lang="en-US" altLang="zh-CN" sz="1600" dirty="0"/>
              <a:t> model.</a:t>
            </a:r>
          </a:p>
          <a:p>
            <a:pPr>
              <a:spcBef>
                <a:spcPts val="1200"/>
              </a:spcBef>
            </a:pPr>
            <a:r>
              <a:rPr lang="en-US" altLang="zh-CN" sz="1600" dirty="0">
                <a:solidFill>
                  <a:schemeClr val="tx1">
                    <a:lumMod val="50000"/>
                  </a:schemeClr>
                </a:solidFill>
              </a:rPr>
              <a:t>        4.</a:t>
            </a:r>
            <a:r>
              <a:rPr lang="en-US" altLang="zh-CN" sz="1600" dirty="0"/>
              <a:t> The optimization model</a:t>
            </a:r>
          </a:p>
          <a:p>
            <a:pPr>
              <a:spcBef>
                <a:spcPts val="1200"/>
              </a:spcBef>
            </a:pPr>
            <a:r>
              <a:rPr lang="en-US" altLang="zh-CN" sz="1600" dirty="0">
                <a:solidFill>
                  <a:schemeClr val="tx1">
                    <a:lumMod val="50000"/>
                  </a:schemeClr>
                </a:solidFill>
              </a:rPr>
              <a:t>        5. </a:t>
            </a:r>
            <a:r>
              <a:rPr lang="en-US" altLang="zh-CN" sz="1600" dirty="0"/>
              <a:t>Validation model.</a:t>
            </a:r>
          </a:p>
          <a:p>
            <a:pPr>
              <a:spcBef>
                <a:spcPts val="1200"/>
              </a:spcBef>
            </a:pPr>
            <a:r>
              <a:rPr lang="en-US" altLang="zh-CN" sz="1600" dirty="0">
                <a:solidFill>
                  <a:schemeClr val="tx1">
                    <a:lumMod val="50000"/>
                  </a:schemeClr>
                </a:solidFill>
              </a:rPr>
              <a:t>        6. </a:t>
            </a:r>
            <a:r>
              <a:rPr lang="en-US" altLang="zh-CN" sz="1600" dirty="0"/>
              <a:t>Online prediction.</a:t>
            </a:r>
            <a:endParaRPr lang="zh-CN" altLang="en-US" sz="1600" dirty="0">
              <a:solidFill>
                <a:schemeClr val="tx1">
                  <a:lumMod val="50000"/>
                </a:schemeClr>
              </a:solidFill>
            </a:endParaRPr>
          </a:p>
        </p:txBody>
      </p:sp>
    </p:spTree>
    <p:extLst>
      <p:ext uri="{BB962C8B-B14F-4D97-AF65-F5344CB8AC3E}">
        <p14:creationId xmlns:p14="http://schemas.microsoft.com/office/powerpoint/2010/main" val="41103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2566728"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latin typeface="Arial" panose="020B0604020202020204" pitchFamily="34" charset="0"/>
                <a:ea typeface="MS Gothic" panose="020B0609070205080204" pitchFamily="49" charset="-128"/>
                <a:cs typeface="Arial" panose="020B0604020202020204" pitchFamily="34" charset="0"/>
              </a:rPr>
              <a:t>RNN </a:t>
            </a:r>
            <a:r>
              <a:rPr lang="en-US" altLang="zh-CN" sz="2400" dirty="0">
                <a:latin typeface="Arial" panose="020B0604020202020204" pitchFamily="34" charset="0"/>
                <a:ea typeface="MS Gothic" panose="020B0609070205080204" pitchFamily="49" charset="-128"/>
              </a:rPr>
              <a:t>structure </a:t>
            </a:r>
            <a:endParaRPr lang="zh-CN" altLang="en-US" sz="2400" dirty="0">
              <a:latin typeface="Arial" panose="020B0604020202020204" pitchFamily="34" charset="0"/>
              <a:ea typeface="MS Gothic" panose="020B0609070205080204" pitchFamily="49" charset="-128"/>
              <a:cs typeface="Arial" panose="020B0604020202020204" pitchFamily="34" charset="0"/>
            </a:endParaRPr>
          </a:p>
        </p:txBody>
      </p:sp>
      <p:sp>
        <p:nvSpPr>
          <p:cNvPr id="5" name="AutoShape 2" descr="https://upload-images.jianshu.io/upload_images/2207461-db7bcf833c095496.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MS Gothic" panose="020B0609070205080204" pitchFamily="49" charset="-128"/>
            </a:endParaRPr>
          </a:p>
        </p:txBody>
      </p:sp>
      <p:grpSp>
        <p:nvGrpSpPr>
          <p:cNvPr id="30" name="Group 29"/>
          <p:cNvGrpSpPr/>
          <p:nvPr/>
        </p:nvGrpSpPr>
        <p:grpSpPr>
          <a:xfrm>
            <a:off x="155575" y="791719"/>
            <a:ext cx="8307388" cy="3718409"/>
            <a:chOff x="155575" y="791719"/>
            <a:chExt cx="8307388" cy="3718409"/>
          </a:xfrm>
        </p:grpSpPr>
        <p:pic>
          <p:nvPicPr>
            <p:cNvPr id="6" name="Picture 5"/>
            <p:cNvPicPr>
              <a:picLocks noChangeAspect="1"/>
            </p:cNvPicPr>
            <p:nvPr/>
          </p:nvPicPr>
          <p:blipFill>
            <a:blip r:embed="rId3"/>
            <a:stretch>
              <a:fillRect/>
            </a:stretch>
          </p:blipFill>
          <p:spPr>
            <a:xfrm>
              <a:off x="155575" y="1208707"/>
              <a:ext cx="5224499" cy="2733333"/>
            </a:xfrm>
            <a:prstGeom prst="rect">
              <a:avLst/>
            </a:prstGeom>
          </p:spPr>
        </p:pic>
        <p:cxnSp>
          <p:nvCxnSpPr>
            <p:cNvPr id="13" name="Straight Arrow Connector 12"/>
            <p:cNvCxnSpPr/>
            <p:nvPr/>
          </p:nvCxnSpPr>
          <p:spPr>
            <a:xfrm>
              <a:off x="2083918" y="2483863"/>
              <a:ext cx="1687545" cy="1736705"/>
            </a:xfrm>
            <a:prstGeom prst="straightConnector1">
              <a:avLst/>
            </a:prstGeom>
            <a:ln w="19050" cmpd="sng">
              <a:solidFill>
                <a:schemeClr val="bg1">
                  <a:lumMod val="65000"/>
                </a:schemeClr>
              </a:solidFill>
              <a:prstDash val="solid"/>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32922" y="1969256"/>
              <a:ext cx="1248922" cy="2259073"/>
            </a:xfrm>
            <a:prstGeom prst="straightConnector1">
              <a:avLst/>
            </a:prstGeom>
            <a:ln w="19050" cmpd="sng">
              <a:solidFill>
                <a:schemeClr val="tx1">
                  <a:lumMod val="60000"/>
                  <a:lumOff val="40000"/>
                </a:schemeClr>
              </a:solidFill>
              <a:prstDash val="solid"/>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305262" y="2376528"/>
              <a:ext cx="655320" cy="1844040"/>
            </a:xfrm>
            <a:prstGeom prst="straightConnector1">
              <a:avLst/>
            </a:prstGeom>
            <a:ln w="19050" cmpd="sng">
              <a:solidFill>
                <a:schemeClr val="tx1">
                  <a:lumMod val="60000"/>
                  <a:lumOff val="40000"/>
                </a:schemeClr>
              </a:solidFill>
              <a:prstDash val="solid"/>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739602" y="4220568"/>
              <a:ext cx="344316" cy="289560"/>
            </a:xfrm>
            <a:prstGeom prst="ellipse">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lumMod val="50000"/>
                    </a:schemeClr>
                  </a:solidFill>
                  <a:latin typeface="Arial" panose="020B0604020202020204" pitchFamily="34" charset="0"/>
                </a:rPr>
                <a:t>U</a:t>
              </a:r>
              <a:endParaRPr lang="zh-CN" altLang="en-US" dirty="0">
                <a:solidFill>
                  <a:schemeClr val="tx1">
                    <a:lumMod val="50000"/>
                  </a:schemeClr>
                </a:solidFill>
                <a:latin typeface="Arial" panose="020B0604020202020204" pitchFamily="34" charset="0"/>
              </a:endParaRPr>
            </a:p>
          </p:txBody>
        </p:sp>
        <p:sp>
          <p:nvSpPr>
            <p:cNvPr id="26" name="Oval 25"/>
            <p:cNvSpPr/>
            <p:nvPr/>
          </p:nvSpPr>
          <p:spPr>
            <a:xfrm>
              <a:off x="3625504" y="4212293"/>
              <a:ext cx="344316" cy="289560"/>
            </a:xfrm>
            <a:prstGeom prst="ellipse">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lumMod val="50000"/>
                    </a:schemeClr>
                  </a:solidFill>
                  <a:latin typeface="Arial" panose="020B0604020202020204" pitchFamily="34" charset="0"/>
                </a:rPr>
                <a:t>W</a:t>
              </a:r>
              <a:endParaRPr lang="zh-CN" altLang="en-US" dirty="0">
                <a:solidFill>
                  <a:schemeClr val="tx1">
                    <a:lumMod val="50000"/>
                  </a:schemeClr>
                </a:solidFill>
                <a:latin typeface="Arial" panose="020B0604020202020204" pitchFamily="34" charset="0"/>
              </a:endParaRPr>
            </a:p>
          </p:txBody>
        </p:sp>
        <p:sp>
          <p:nvSpPr>
            <p:cNvPr id="27" name="Oval 26"/>
            <p:cNvSpPr/>
            <p:nvPr/>
          </p:nvSpPr>
          <p:spPr>
            <a:xfrm>
              <a:off x="2735885" y="4220054"/>
              <a:ext cx="344316" cy="289560"/>
            </a:xfrm>
            <a:prstGeom prst="ellipse">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lumMod val="50000"/>
                    </a:schemeClr>
                  </a:solidFill>
                  <a:latin typeface="Arial" panose="020B0604020202020204" pitchFamily="34" charset="0"/>
                </a:rPr>
                <a:t>V</a:t>
              </a:r>
              <a:endParaRPr lang="zh-CN" altLang="en-US" dirty="0">
                <a:solidFill>
                  <a:schemeClr val="tx1">
                    <a:lumMod val="50000"/>
                  </a:schemeClr>
                </a:solidFill>
                <a:latin typeface="Arial" panose="020B0604020202020204"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484" y="791719"/>
              <a:ext cx="3210479" cy="3718409"/>
            </a:xfrm>
            <a:prstGeom prst="rect">
              <a:avLst/>
            </a:prstGeom>
          </p:spPr>
        </p:pic>
      </p:grpSp>
      <p:pic>
        <p:nvPicPr>
          <p:cNvPr id="32" name="Picture 31"/>
          <p:cNvPicPr>
            <a:picLocks noChangeAspect="1"/>
          </p:cNvPicPr>
          <p:nvPr/>
        </p:nvPicPr>
        <p:blipFill>
          <a:blip r:embed="rId5"/>
          <a:stretch>
            <a:fillRect/>
          </a:stretch>
        </p:blipFill>
        <p:spPr>
          <a:xfrm>
            <a:off x="4084450" y="772934"/>
            <a:ext cx="4890622" cy="3684617"/>
          </a:xfrm>
          <a:prstGeom prst="rect">
            <a:avLst/>
          </a:prstGeom>
        </p:spPr>
      </p:pic>
    </p:spTree>
    <p:extLst>
      <p:ext uri="{BB962C8B-B14F-4D97-AF65-F5344CB8AC3E}">
        <p14:creationId xmlns:p14="http://schemas.microsoft.com/office/powerpoint/2010/main" val="4161126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30"/>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 calcmode="lin" valueType="num">
                                      <p:cBhvr additive="base">
                                        <p:cTn id="9" dur="10" fill="hold"/>
                                        <p:tgtEl>
                                          <p:spTgt spid="30"/>
                                        </p:tgtEl>
                                        <p:attrNameLst>
                                          <p:attrName>ppt_x</p:attrName>
                                        </p:attrNameLst>
                                      </p:cBhvr>
                                      <p:tavLst>
                                        <p:tav tm="0">
                                          <p:val>
                                            <p:strVal val="#ppt_x"/>
                                          </p:val>
                                        </p:tav>
                                        <p:tav tm="100000">
                                          <p:val>
                                            <p:strVal val="#ppt_x"/>
                                          </p:val>
                                        </p:tav>
                                      </p:tavLst>
                                    </p:anim>
                                    <p:anim calcmode="lin" valueType="num">
                                      <p:cBhvr additive="base">
                                        <p:cTn id="10" dur="1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arn(inVertical)">
                                      <p:cBhvr>
                                        <p:cTn id="15"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54" name="Rectangle 53"/>
          <p:cNvSpPr/>
          <p:nvPr/>
        </p:nvSpPr>
        <p:spPr>
          <a:xfrm>
            <a:off x="358021" y="739679"/>
            <a:ext cx="2351926"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LSTM </a:t>
            </a:r>
            <a:r>
              <a:rPr lang="en-US" altLang="zh-CN" sz="2000" dirty="0">
                <a:latin typeface="Arial" panose="020B0604020202020204" pitchFamily="34" charset="0"/>
                <a:ea typeface="MS Gothic" panose="020B0609070205080204" pitchFamily="49" charset="-128"/>
              </a:rPr>
              <a:t>structure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
        <p:nvSpPr>
          <p:cNvPr id="55" name="AutoShape 2" descr="https://upload-images.jianshu.io/upload_images/2207461-db7bcf833c095496.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MS Gothic" panose="020B0609070205080204" pitchFamily="49" charset="-128"/>
            </a:endParaRPr>
          </a:p>
        </p:txBody>
      </p:sp>
      <p:grpSp>
        <p:nvGrpSpPr>
          <p:cNvPr id="56" name="Group 55"/>
          <p:cNvGrpSpPr/>
          <p:nvPr/>
        </p:nvGrpSpPr>
        <p:grpSpPr>
          <a:xfrm>
            <a:off x="233903" y="1067438"/>
            <a:ext cx="7909973" cy="2623821"/>
            <a:chOff x="233903" y="1067437"/>
            <a:chExt cx="7909973" cy="2838454"/>
          </a:xfrm>
        </p:grpSpPr>
        <p:pic>
          <p:nvPicPr>
            <p:cNvPr id="57" name="Picture 2" descr="https://img-blog.csdn.net/20170728160556976?watermark/2/text/aHR0cDovL2Jsb2cuY3Nkbi5uZXQvd2FuZ3lhbmd6aGl6aG91/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03" y="1487957"/>
              <a:ext cx="3492877" cy="189725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img-blog.csdn.net/20170728214048383?watermark/2/text/aHR0cDovL2Jsb2cuY3Nkbi5uZXQvd2FuZ3lhbmd6aGl6aG91/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30" y="1067437"/>
              <a:ext cx="4335446" cy="223531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1369958" y="1201625"/>
              <a:ext cx="574196" cy="332953"/>
            </a:xfrm>
            <a:prstGeom prst="rect">
              <a:avLst/>
            </a:prstGeom>
          </p:spPr>
          <p:txBody>
            <a:bodyPr wrap="none">
              <a:spAutoFit/>
            </a:bodyPr>
            <a:lstStyle/>
            <a:p>
              <a:r>
                <a:rPr lang="en-US" altLang="zh-CN" sz="1400" dirty="0">
                  <a:latin typeface="Arial" panose="020B0604020202020204" pitchFamily="34" charset="0"/>
                  <a:ea typeface="MS Gothic" panose="020B0609070205080204" pitchFamily="49" charset="-128"/>
                </a:rPr>
                <a:t>RNN</a:t>
              </a:r>
              <a:endParaRPr lang="zh-CN" altLang="en-US" sz="1400" dirty="0">
                <a:latin typeface="Arial" panose="020B0604020202020204" pitchFamily="34" charset="0"/>
                <a:ea typeface="MS Gothic" panose="020B0609070205080204" pitchFamily="49" charset="-128"/>
              </a:endParaRPr>
            </a:p>
          </p:txBody>
        </p:sp>
        <p:sp>
          <p:nvSpPr>
            <p:cNvPr id="60" name="Rectangle 59"/>
            <p:cNvSpPr/>
            <p:nvPr/>
          </p:nvSpPr>
          <p:spPr>
            <a:xfrm>
              <a:off x="5637329" y="1225562"/>
              <a:ext cx="662361" cy="332953"/>
            </a:xfrm>
            <a:prstGeom prst="rect">
              <a:avLst/>
            </a:prstGeom>
          </p:spPr>
          <p:txBody>
            <a:bodyPr wrap="none">
              <a:spAutoFit/>
            </a:bodyPr>
            <a:lstStyle/>
            <a:p>
              <a:r>
                <a:rPr lang="en-US" altLang="zh-CN" sz="1400" dirty="0">
                  <a:latin typeface="Arial" panose="020B0604020202020204" pitchFamily="34" charset="0"/>
                  <a:ea typeface="MS Gothic" panose="020B0609070205080204" pitchFamily="49" charset="-128"/>
                </a:rPr>
                <a:t>LSTM</a:t>
              </a:r>
              <a:endParaRPr lang="zh-CN" altLang="en-US" sz="1400" dirty="0">
                <a:latin typeface="Arial" panose="020B0604020202020204" pitchFamily="34" charset="0"/>
                <a:ea typeface="MS Gothic" panose="020B0609070205080204" pitchFamily="49" charset="-128"/>
              </a:endParaRPr>
            </a:p>
          </p:txBody>
        </p:sp>
        <p:sp>
          <p:nvSpPr>
            <p:cNvPr id="61" name="Oval 60"/>
            <p:cNvSpPr/>
            <p:nvPr/>
          </p:nvSpPr>
          <p:spPr>
            <a:xfrm>
              <a:off x="4367140" y="2101146"/>
              <a:ext cx="800101" cy="676248"/>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62" name="Straight Arrow Connector 61"/>
            <p:cNvCxnSpPr>
              <a:stCxn id="61" idx="4"/>
              <a:endCxn id="63" idx="0"/>
            </p:cNvCxnSpPr>
            <p:nvPr/>
          </p:nvCxnSpPr>
          <p:spPr>
            <a:xfrm flipH="1">
              <a:off x="4722521" y="2777394"/>
              <a:ext cx="44670" cy="529297"/>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4187313" y="3306692"/>
              <a:ext cx="1070415" cy="598766"/>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rgbClr val="FF0000"/>
                  </a:solidFill>
                  <a:latin typeface="Arial" panose="020B0604020202020204" pitchFamily="34" charset="0"/>
                </a:rPr>
                <a:t>Forget </a:t>
              </a:r>
              <a:r>
                <a:rPr lang="en-US" altLang="zh-CN" sz="1600" dirty="0" smtClean="0">
                  <a:solidFill>
                    <a:srgbClr val="FF0000"/>
                  </a:solidFill>
                  <a:latin typeface="Arial" panose="020B0604020202020204" pitchFamily="34" charset="0"/>
                </a:rPr>
                <a:t>Gate(</a:t>
              </a:r>
              <a:r>
                <a:rPr lang="en-US" altLang="zh-CN" sz="2000" dirty="0" err="1">
                  <a:solidFill>
                    <a:srgbClr val="FF0000"/>
                  </a:solidFill>
                  <a:latin typeface="Arial" panose="020B0604020202020204" pitchFamily="34" charset="0"/>
                </a:rPr>
                <a:t>f</a:t>
              </a:r>
              <a:r>
                <a:rPr lang="en-US" altLang="zh-CN" sz="1200" dirty="0" err="1" smtClean="0">
                  <a:solidFill>
                    <a:srgbClr val="FF0000"/>
                  </a:solidFill>
                  <a:latin typeface="Arial" panose="020B0604020202020204" pitchFamily="34" charset="0"/>
                </a:rPr>
                <a:t>t</a:t>
              </a:r>
              <a:r>
                <a:rPr lang="en-US" altLang="zh-CN" sz="1600" dirty="0" smtClean="0">
                  <a:solidFill>
                    <a:srgbClr val="FF0000"/>
                  </a:solidFill>
                  <a:latin typeface="Arial" panose="020B0604020202020204" pitchFamily="34" charset="0"/>
                </a:rPr>
                <a:t>)</a:t>
              </a:r>
              <a:endParaRPr lang="zh-CN" altLang="en-US" sz="1600" dirty="0">
                <a:solidFill>
                  <a:srgbClr val="FF0000"/>
                </a:solidFill>
                <a:latin typeface="Arial" panose="020B0604020202020204" pitchFamily="34" charset="0"/>
              </a:endParaRPr>
            </a:p>
          </p:txBody>
        </p:sp>
        <p:sp>
          <p:nvSpPr>
            <p:cNvPr id="64" name="Oval 63"/>
            <p:cNvSpPr/>
            <p:nvPr/>
          </p:nvSpPr>
          <p:spPr>
            <a:xfrm>
              <a:off x="5327473" y="1841109"/>
              <a:ext cx="1318348" cy="1034226"/>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65" name="Straight Arrow Connector 64"/>
            <p:cNvCxnSpPr>
              <a:stCxn id="64" idx="4"/>
              <a:endCxn id="66" idx="0"/>
            </p:cNvCxnSpPr>
            <p:nvPr/>
          </p:nvCxnSpPr>
          <p:spPr>
            <a:xfrm>
              <a:off x="5986647" y="2875335"/>
              <a:ext cx="34436" cy="431789"/>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6" name="Rounded Rectangle 65"/>
            <p:cNvSpPr/>
            <p:nvPr/>
          </p:nvSpPr>
          <p:spPr>
            <a:xfrm>
              <a:off x="5517540" y="3307125"/>
              <a:ext cx="1007085" cy="598766"/>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rgbClr val="FF0000"/>
                  </a:solidFill>
                  <a:latin typeface="Arial" panose="020B0604020202020204" pitchFamily="34" charset="0"/>
                </a:rPr>
                <a:t>Input</a:t>
              </a:r>
            </a:p>
            <a:p>
              <a:pPr algn="ctr"/>
              <a:r>
                <a:rPr lang="en-US" altLang="zh-CN" sz="1600" dirty="0" smtClean="0">
                  <a:solidFill>
                    <a:srgbClr val="FF0000"/>
                  </a:solidFill>
                  <a:latin typeface="Arial" panose="020B0604020202020204" pitchFamily="34" charset="0"/>
                </a:rPr>
                <a:t>Gate (</a:t>
              </a:r>
              <a:r>
                <a:rPr lang="en-US" altLang="zh-CN" sz="2000" dirty="0" smtClean="0">
                  <a:solidFill>
                    <a:srgbClr val="FF0000"/>
                  </a:solidFill>
                  <a:latin typeface="Arial" panose="020B0604020202020204" pitchFamily="34" charset="0"/>
                </a:rPr>
                <a:t>i</a:t>
              </a:r>
              <a:r>
                <a:rPr lang="en-US" altLang="zh-CN" sz="1200" dirty="0" smtClean="0">
                  <a:solidFill>
                    <a:srgbClr val="FF0000"/>
                  </a:solidFill>
                  <a:latin typeface="Arial" panose="020B0604020202020204" pitchFamily="34" charset="0"/>
                </a:rPr>
                <a:t>t</a:t>
              </a:r>
              <a:r>
                <a:rPr lang="en-US" altLang="zh-CN" sz="1600" dirty="0" smtClean="0">
                  <a:solidFill>
                    <a:srgbClr val="FF0000"/>
                  </a:solidFill>
                  <a:latin typeface="Arial" panose="020B0604020202020204" pitchFamily="34" charset="0"/>
                </a:rPr>
                <a:t>)</a:t>
              </a:r>
              <a:endParaRPr lang="zh-CN" altLang="en-US" sz="1600" dirty="0">
                <a:solidFill>
                  <a:srgbClr val="FF0000"/>
                </a:solidFill>
                <a:latin typeface="Arial" panose="020B0604020202020204" pitchFamily="34" charset="0"/>
              </a:endParaRPr>
            </a:p>
          </p:txBody>
        </p:sp>
        <p:cxnSp>
          <p:nvCxnSpPr>
            <p:cNvPr id="67" name="Straight Arrow Connector 66"/>
            <p:cNvCxnSpPr>
              <a:stCxn id="69" idx="4"/>
              <a:endCxn id="68" idx="0"/>
            </p:cNvCxnSpPr>
            <p:nvPr/>
          </p:nvCxnSpPr>
          <p:spPr>
            <a:xfrm>
              <a:off x="7181918" y="2847137"/>
              <a:ext cx="88787" cy="459315"/>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6721385" y="3306452"/>
              <a:ext cx="1098640" cy="598766"/>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solidFill>
                    <a:srgbClr val="FF0000"/>
                  </a:solidFill>
                  <a:latin typeface="Arial" panose="020B0604020202020204" pitchFamily="34" charset="0"/>
                </a:rPr>
                <a:t>Output</a:t>
              </a:r>
            </a:p>
            <a:p>
              <a:pPr algn="ctr"/>
              <a:r>
                <a:rPr lang="en-US" altLang="zh-CN" sz="1600" dirty="0" smtClean="0">
                  <a:solidFill>
                    <a:srgbClr val="FF0000"/>
                  </a:solidFill>
                  <a:latin typeface="Arial" panose="020B0604020202020204" pitchFamily="34" charset="0"/>
                </a:rPr>
                <a:t>Gate (</a:t>
              </a:r>
              <a:r>
                <a:rPr lang="en-US" altLang="zh-CN" sz="1600" dirty="0" err="1" smtClean="0">
                  <a:solidFill>
                    <a:srgbClr val="FF0000"/>
                  </a:solidFill>
                  <a:latin typeface="Arial" panose="020B0604020202020204" pitchFamily="34" charset="0"/>
                </a:rPr>
                <a:t>O</a:t>
              </a:r>
              <a:r>
                <a:rPr lang="en-US" altLang="zh-CN" sz="1200" dirty="0" err="1" smtClean="0">
                  <a:solidFill>
                    <a:srgbClr val="FF0000"/>
                  </a:solidFill>
                  <a:latin typeface="Arial" panose="020B0604020202020204" pitchFamily="34" charset="0"/>
                </a:rPr>
                <a:t>t</a:t>
              </a:r>
              <a:r>
                <a:rPr lang="en-US" altLang="zh-CN" sz="1600" dirty="0" smtClean="0">
                  <a:solidFill>
                    <a:srgbClr val="FF0000"/>
                  </a:solidFill>
                  <a:latin typeface="Arial" panose="020B0604020202020204" pitchFamily="34" charset="0"/>
                </a:rPr>
                <a:t>)</a:t>
              </a:r>
              <a:endParaRPr lang="zh-CN" altLang="en-US" sz="1600" dirty="0">
                <a:solidFill>
                  <a:srgbClr val="FF0000"/>
                </a:solidFill>
                <a:latin typeface="Arial" panose="020B0604020202020204" pitchFamily="34" charset="0"/>
              </a:endParaRPr>
            </a:p>
          </p:txBody>
        </p:sp>
        <p:sp>
          <p:nvSpPr>
            <p:cNvPr id="69" name="Oval 68"/>
            <p:cNvSpPr/>
            <p:nvPr/>
          </p:nvSpPr>
          <p:spPr>
            <a:xfrm>
              <a:off x="6636436" y="1776246"/>
              <a:ext cx="1090963" cy="1070891"/>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grpSp>
      <p:sp>
        <p:nvSpPr>
          <p:cNvPr id="70" name="Rectangle 69"/>
          <p:cNvSpPr/>
          <p:nvPr/>
        </p:nvSpPr>
        <p:spPr>
          <a:xfrm>
            <a:off x="4035635" y="1027396"/>
            <a:ext cx="801823" cy="307777"/>
          </a:xfrm>
          <a:prstGeom prst="rect">
            <a:avLst/>
          </a:prstGeom>
        </p:spPr>
        <p:txBody>
          <a:bodyPr wrap="none">
            <a:spAutoFit/>
          </a:bodyPr>
          <a:lstStyle/>
          <a:p>
            <a:r>
              <a:rPr lang="en-US" altLang="zh-CN" sz="1400" dirty="0">
                <a:solidFill>
                  <a:srgbClr val="4D4D4D"/>
                </a:solidFill>
                <a:latin typeface="Arial" panose="020B0604020202020204" pitchFamily="34" charset="0"/>
                <a:ea typeface="Microsoft YaHei" panose="020B0503020204020204" pitchFamily="34" charset="-122"/>
                <a:cs typeface="Arial" panose="020B0604020202020204" pitchFamily="34" charset="0"/>
              </a:rPr>
              <a:t>sigmoid</a:t>
            </a:r>
            <a:endParaRPr lang="zh-CN" altLang="en-US" sz="1400" dirty="0">
              <a:latin typeface="Arial" panose="020B0604020202020204" pitchFamily="34" charset="0"/>
              <a:ea typeface="MS Gothic" panose="020B0609070205080204" pitchFamily="49" charset="-128"/>
              <a:cs typeface="Arial" panose="020B0604020202020204" pitchFamily="34" charset="0"/>
            </a:endParaRPr>
          </a:p>
        </p:txBody>
      </p:sp>
      <p:cxnSp>
        <p:nvCxnSpPr>
          <p:cNvPr id="71" name="Straight Arrow Connector 70"/>
          <p:cNvCxnSpPr/>
          <p:nvPr/>
        </p:nvCxnSpPr>
        <p:spPr>
          <a:xfrm flipH="1" flipV="1">
            <a:off x="4572002" y="1382481"/>
            <a:ext cx="117334" cy="759177"/>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6111256" y="1312918"/>
            <a:ext cx="978006" cy="787663"/>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6877049" y="1005139"/>
            <a:ext cx="532518" cy="307777"/>
          </a:xfrm>
          <a:prstGeom prst="rect">
            <a:avLst/>
          </a:prstGeom>
        </p:spPr>
        <p:txBody>
          <a:bodyPr wrap="none">
            <a:spAutoFit/>
          </a:bodyPr>
          <a:lstStyle/>
          <a:p>
            <a:r>
              <a:rPr lang="en-US" altLang="zh-CN" sz="1400" dirty="0" err="1">
                <a:solidFill>
                  <a:srgbClr val="4D4D4D"/>
                </a:solidFill>
                <a:latin typeface="Arial" panose="020B0604020202020204" pitchFamily="34" charset="0"/>
                <a:ea typeface="Microsoft YaHei" panose="020B0503020204020204" pitchFamily="34" charset="-122"/>
                <a:cs typeface="Arial" panose="020B0604020202020204" pitchFamily="34" charset="0"/>
              </a:rPr>
              <a:t>tanh</a:t>
            </a:r>
            <a:endParaRPr lang="zh-CN" altLang="en-US" sz="1400" dirty="0">
              <a:latin typeface="Arial" panose="020B0604020202020204" pitchFamily="34" charset="0"/>
              <a:ea typeface="MS Gothic" panose="020B0609070205080204" pitchFamily="49" charset="-128"/>
              <a:cs typeface="Arial" panose="020B0604020202020204" pitchFamily="34" charset="0"/>
            </a:endParaRPr>
          </a:p>
        </p:txBody>
      </p:sp>
      <p:cxnSp>
        <p:nvCxnSpPr>
          <p:cNvPr id="74" name="Straight Arrow Connector 73"/>
          <p:cNvCxnSpPr/>
          <p:nvPr/>
        </p:nvCxnSpPr>
        <p:spPr>
          <a:xfrm flipV="1">
            <a:off x="7118490" y="1312916"/>
            <a:ext cx="606" cy="544851"/>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458788" y="3734198"/>
            <a:ext cx="8583968" cy="646331"/>
          </a:xfrm>
          <a:prstGeom prst="rect">
            <a:avLst/>
          </a:prstGeom>
        </p:spPr>
        <p:txBody>
          <a:bodyPr wrap="square">
            <a:spAutoFit/>
          </a:bodyPr>
          <a:lstStyle/>
          <a:p>
            <a:r>
              <a:rPr lang="en-US" altLang="zh-CN" sz="1200" dirty="0">
                <a:solidFill>
                  <a:srgbClr val="333333"/>
                </a:solidFill>
                <a:latin typeface="Arial" panose="020B0604020202020204" pitchFamily="34" charset="0"/>
              </a:rPr>
              <a:t>Forget gate :  Determines how much of the previous state is retained to the current moment</a:t>
            </a:r>
            <a:r>
              <a:rPr lang="en-US" altLang="zh-CN" sz="1200" dirty="0" smtClean="0">
                <a:solidFill>
                  <a:srgbClr val="333333"/>
                </a:solidFill>
                <a:latin typeface="Arial" panose="020B0604020202020204" pitchFamily="34" charset="0"/>
              </a:rPr>
              <a:t>. </a:t>
            </a:r>
            <a:r>
              <a:rPr lang="en-US" altLang="zh-CN" sz="1200" dirty="0" smtClean="0">
                <a:solidFill>
                  <a:srgbClr val="333333"/>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Whether to open new content</a:t>
            </a:r>
            <a:r>
              <a:rPr lang="en-US" altLang="zh-CN" sz="1200" dirty="0" smtClean="0">
                <a:solidFill>
                  <a:srgbClr val="333333"/>
                </a:solidFill>
                <a:latin typeface="Arial" panose="020B0604020202020204" pitchFamily="34" charset="0"/>
              </a:rPr>
              <a:t>)</a:t>
            </a:r>
          </a:p>
          <a:p>
            <a:r>
              <a:rPr lang="en-US" altLang="zh-CN" sz="1200" dirty="0">
                <a:solidFill>
                  <a:srgbClr val="333333"/>
                </a:solidFill>
                <a:latin typeface="Arial" panose="020B0604020202020204" pitchFamily="34" charset="0"/>
              </a:rPr>
              <a:t>Input gate   :  How much of the current network input is saved to the current cell state</a:t>
            </a:r>
            <a:r>
              <a:rPr lang="en-US" altLang="zh-CN" sz="1200" dirty="0" smtClean="0">
                <a:solidFill>
                  <a:srgbClr val="333333"/>
                </a:solidFill>
                <a:latin typeface="Arial" panose="020B0604020202020204" pitchFamily="34" charset="0"/>
              </a:rPr>
              <a:t>. </a:t>
            </a:r>
            <a:r>
              <a:rPr lang="en-US" altLang="zh-CN" sz="1200" dirty="0">
                <a:solidFill>
                  <a:srgbClr val="333333"/>
                </a:solidFill>
                <a:latin typeface="Arial" panose="020B0604020202020204" pitchFamily="34" charset="0"/>
              </a:rPr>
              <a:t>(</a:t>
            </a:r>
            <a:r>
              <a:rPr lang="en-US" altLang="zh-CN" sz="1200" dirty="0" smtClean="0">
                <a:latin typeface="Arial" panose="020B0604020202020204" pitchFamily="34" charset="0"/>
                <a:cs typeface="Arial" panose="020B0604020202020204" pitchFamily="34" charset="0"/>
              </a:rPr>
              <a:t>The </a:t>
            </a:r>
            <a:r>
              <a:rPr lang="en-US" altLang="zh-CN" sz="1200" dirty="0">
                <a:latin typeface="Arial" panose="020B0604020202020204" pitchFamily="34" charset="0"/>
                <a:cs typeface="Arial" panose="020B0604020202020204" pitchFamily="34" charset="0"/>
              </a:rPr>
              <a:t>importance of current </a:t>
            </a:r>
            <a:r>
              <a:rPr lang="en-US" altLang="zh-CN" sz="1200" dirty="0" smtClean="0">
                <a:latin typeface="Arial" panose="020B0604020202020204" pitchFamily="34" charset="0"/>
                <a:cs typeface="Arial" panose="020B0604020202020204" pitchFamily="34" charset="0"/>
              </a:rPr>
              <a:t>words</a:t>
            </a:r>
            <a:r>
              <a:rPr lang="en-US" altLang="zh-CN" sz="1200" dirty="0" smtClean="0"/>
              <a:t>) </a:t>
            </a:r>
            <a:r>
              <a:rPr lang="en-US" altLang="zh-CN" sz="1200" dirty="0" smtClean="0">
                <a:solidFill>
                  <a:srgbClr val="333333"/>
                </a:solidFill>
                <a:latin typeface="Arial" panose="020B0604020202020204" pitchFamily="34" charset="0"/>
              </a:rPr>
              <a:t>Output </a:t>
            </a:r>
            <a:r>
              <a:rPr lang="en-US" altLang="zh-CN" sz="1200" dirty="0">
                <a:solidFill>
                  <a:srgbClr val="333333"/>
                </a:solidFill>
                <a:latin typeface="Arial" panose="020B0604020202020204" pitchFamily="34" charset="0"/>
              </a:rPr>
              <a:t>gate:  Controls how much of the current state is output to the current output value of the LSTM</a:t>
            </a:r>
            <a:r>
              <a:rPr lang="en-US" altLang="zh-CN" sz="1200" dirty="0" smtClean="0">
                <a:solidFill>
                  <a:srgbClr val="333333"/>
                </a:solidFill>
                <a:latin typeface="Arial" panose="020B0604020202020204" pitchFamily="34" charset="0"/>
              </a:rPr>
              <a:t>.</a:t>
            </a:r>
            <a:endParaRPr lang="zh-CN" altLang="en-US" sz="1200" dirty="0">
              <a:solidFill>
                <a:srgbClr val="333333"/>
              </a:solidFill>
              <a:latin typeface="Arial" panose="020B0604020202020204" pitchFamily="34" charset="0"/>
            </a:endParaRPr>
          </a:p>
        </p:txBody>
      </p:sp>
      <p:pic>
        <p:nvPicPr>
          <p:cNvPr id="76" name="Picture 75"/>
          <p:cNvPicPr>
            <a:picLocks noChangeAspect="1"/>
          </p:cNvPicPr>
          <p:nvPr/>
        </p:nvPicPr>
        <p:blipFill>
          <a:blip r:embed="rId5"/>
          <a:stretch>
            <a:fillRect/>
          </a:stretch>
        </p:blipFill>
        <p:spPr>
          <a:xfrm>
            <a:off x="3769184" y="939734"/>
            <a:ext cx="4413938" cy="2007544"/>
          </a:xfrm>
          <a:prstGeom prst="rect">
            <a:avLst/>
          </a:prstGeom>
        </p:spPr>
      </p:pic>
      <p:pic>
        <p:nvPicPr>
          <p:cNvPr id="77" name="Picture 76"/>
          <p:cNvPicPr>
            <a:picLocks noChangeAspect="1"/>
          </p:cNvPicPr>
          <p:nvPr/>
        </p:nvPicPr>
        <p:blipFill>
          <a:blip r:embed="rId6"/>
          <a:stretch>
            <a:fillRect/>
          </a:stretch>
        </p:blipFill>
        <p:spPr>
          <a:xfrm>
            <a:off x="3726780" y="988502"/>
            <a:ext cx="5315976" cy="1904230"/>
          </a:xfrm>
          <a:prstGeom prst="rect">
            <a:avLst/>
          </a:prstGeom>
        </p:spPr>
      </p:pic>
      <p:pic>
        <p:nvPicPr>
          <p:cNvPr id="78" name="Picture 77"/>
          <p:cNvPicPr>
            <a:picLocks noChangeAspect="1"/>
          </p:cNvPicPr>
          <p:nvPr/>
        </p:nvPicPr>
        <p:blipFill>
          <a:blip r:embed="rId7"/>
          <a:stretch>
            <a:fillRect/>
          </a:stretch>
        </p:blipFill>
        <p:spPr>
          <a:xfrm>
            <a:off x="3743164" y="807447"/>
            <a:ext cx="5232903" cy="2309492"/>
          </a:xfrm>
          <a:prstGeom prst="rect">
            <a:avLst/>
          </a:prstGeom>
        </p:spPr>
      </p:pic>
      <p:pic>
        <p:nvPicPr>
          <p:cNvPr id="79" name="Picture 78"/>
          <p:cNvPicPr>
            <a:picLocks noChangeAspect="1"/>
          </p:cNvPicPr>
          <p:nvPr/>
        </p:nvPicPr>
        <p:blipFill>
          <a:blip r:embed="rId8"/>
          <a:stretch>
            <a:fillRect/>
          </a:stretch>
        </p:blipFill>
        <p:spPr>
          <a:xfrm>
            <a:off x="3766695" y="811251"/>
            <a:ext cx="5117023" cy="2251497"/>
          </a:xfrm>
          <a:prstGeom prst="rect">
            <a:avLst/>
          </a:prstGeom>
        </p:spPr>
      </p:pic>
      <p:sp>
        <p:nvSpPr>
          <p:cNvPr id="80" name="Rectangle 79"/>
          <p:cNvSpPr/>
          <p:nvPr/>
        </p:nvSpPr>
        <p:spPr>
          <a:xfrm>
            <a:off x="583387" y="3141154"/>
            <a:ext cx="3368759" cy="523220"/>
          </a:xfrm>
          <a:prstGeom prst="rect">
            <a:avLst/>
          </a:prstGeom>
        </p:spPr>
        <p:txBody>
          <a:bodyPr wrap="square">
            <a:spAutoFit/>
          </a:bodyPr>
          <a:lstStyle/>
          <a:p>
            <a:r>
              <a:rPr lang="en-US" altLang="zh-CN" sz="1400" dirty="0" smtClean="0">
                <a:solidFill>
                  <a:srgbClr val="333333"/>
                </a:solidFill>
                <a:latin typeface="Arial" panose="020B0604020202020204" pitchFamily="34" charset="0"/>
                <a:ea typeface="+mj-ea"/>
                <a:cs typeface="Arial" panose="020B0604020202020204" pitchFamily="34" charset="0"/>
              </a:rPr>
              <a:t>Ct</a:t>
            </a:r>
            <a:r>
              <a:rPr lang="zh-CN" altLang="en-US" sz="1400" dirty="0" smtClean="0">
                <a:solidFill>
                  <a:srgbClr val="333333"/>
                </a:solidFill>
                <a:latin typeface="+mj-ea"/>
                <a:ea typeface="+mj-ea"/>
              </a:rPr>
              <a:t>通过短接方式（类似残差网络），</a:t>
            </a:r>
            <a:endParaRPr lang="en-US" altLang="zh-CN" sz="1400" dirty="0" smtClean="0">
              <a:solidFill>
                <a:srgbClr val="333333"/>
              </a:solidFill>
              <a:latin typeface="+mj-ea"/>
              <a:ea typeface="+mj-ea"/>
            </a:endParaRPr>
          </a:p>
          <a:p>
            <a:r>
              <a:rPr lang="zh-CN" altLang="en-US" sz="1400" dirty="0" smtClean="0">
                <a:solidFill>
                  <a:srgbClr val="333333"/>
                </a:solidFill>
                <a:latin typeface="+mj-ea"/>
                <a:ea typeface="+mj-ea"/>
              </a:rPr>
              <a:t>可有效的解决梯度消失问题</a:t>
            </a:r>
            <a:endParaRPr lang="zh-CN" altLang="en-US" sz="1400" dirty="0">
              <a:latin typeface="+mj-ea"/>
              <a:ea typeface="+mj-ea"/>
            </a:endParaRPr>
          </a:p>
        </p:txBody>
      </p:sp>
      <p:sp>
        <p:nvSpPr>
          <p:cNvPr id="81" name="Rectangle 80"/>
          <p:cNvSpPr/>
          <p:nvPr/>
        </p:nvSpPr>
        <p:spPr>
          <a:xfrm>
            <a:off x="1724766" y="4360873"/>
            <a:ext cx="5189498" cy="369332"/>
          </a:xfrm>
          <a:prstGeom prst="rect">
            <a:avLst/>
          </a:prstGeom>
        </p:spPr>
        <p:txBody>
          <a:bodyPr wrap="none">
            <a:spAutoFit/>
          </a:bodyPr>
          <a:lstStyle/>
          <a:p>
            <a:r>
              <a:rPr lang="en-US" altLang="zh-CN" dirty="0" smtClean="0"/>
              <a:t>Reference:   https</a:t>
            </a:r>
            <a:r>
              <a:rPr lang="en-US" altLang="zh-CN" dirty="0"/>
              <a:t>://zhuanlan.zhihu.com/p/28297161</a:t>
            </a:r>
          </a:p>
        </p:txBody>
      </p:sp>
    </p:spTree>
    <p:extLst>
      <p:ext uri="{BB962C8B-B14F-4D97-AF65-F5344CB8AC3E}">
        <p14:creationId xmlns:p14="http://schemas.microsoft.com/office/powerpoint/2010/main" val="659585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2238113" cy="400110"/>
          </a:xfrm>
          <a:prstGeom prst="rect">
            <a:avLst/>
          </a:prstGeom>
        </p:spPr>
        <p:txBody>
          <a:bodyPr wrap="none">
            <a:spAutoFit/>
          </a:bodyPr>
          <a:lstStyle/>
          <a:p>
            <a:pPr marL="342900" indent="-342900">
              <a:buFont typeface="Wingdings" panose="05000000000000000000" pitchFamily="2" charset="2"/>
              <a:buChar char="l"/>
            </a:pPr>
            <a:r>
              <a:rPr lang="en-US" altLang="zh-CN" sz="2000" dirty="0">
                <a:latin typeface="Arial" panose="020B0604020202020204" pitchFamily="34" charset="0"/>
                <a:ea typeface="MS Gothic" panose="020B0609070205080204" pitchFamily="49" charset="-128"/>
                <a:cs typeface="Arial" panose="020B0604020202020204" pitchFamily="34" charset="0"/>
              </a:rPr>
              <a:t>GRU </a:t>
            </a:r>
            <a:r>
              <a:rPr lang="en-US" altLang="zh-CN" sz="2000" dirty="0">
                <a:latin typeface="Arial" panose="020B0604020202020204" pitchFamily="34" charset="0"/>
                <a:ea typeface="MS Gothic" panose="020B0609070205080204" pitchFamily="49" charset="-128"/>
              </a:rPr>
              <a:t>structure </a:t>
            </a:r>
            <a:endParaRPr lang="zh-CN" altLang="en-US" sz="2000" dirty="0">
              <a:latin typeface="Arial" panose="020B0604020202020204" pitchFamily="34" charset="0"/>
              <a:ea typeface="MS Gothic" panose="020B0609070205080204" pitchFamily="49" charset="-128"/>
              <a:cs typeface="Arial" panose="020B0604020202020204" pitchFamily="34" charset="0"/>
            </a:endParaRPr>
          </a:p>
        </p:txBody>
      </p:sp>
      <p:sp>
        <p:nvSpPr>
          <p:cNvPr id="5" name="AutoShape 2" descr="https://upload-images.jianshu.io/upload_images/2207461-db7bcf833c095496.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MS Gothic" panose="020B0609070205080204" pitchFamily="49" charset="-128"/>
            </a:endParaRPr>
          </a:p>
        </p:txBody>
      </p:sp>
      <p:pic>
        <p:nvPicPr>
          <p:cNvPr id="8" name="Picture 2" descr="https://img-blog.csdn.net/20170728160556976?watermark/2/text/aHR0cDovL2Jsb2cuY3Nkbi5uZXQvd2FuZ3lhbmd6aGl6aG91/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78" y="1571044"/>
            <a:ext cx="2522229" cy="1360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382854" y="1291075"/>
            <a:ext cx="628604" cy="338554"/>
          </a:xfrm>
          <a:prstGeom prst="rect">
            <a:avLst/>
          </a:prstGeom>
        </p:spPr>
        <p:txBody>
          <a:bodyPr wrap="square">
            <a:spAutoFit/>
          </a:bodyPr>
          <a:lstStyle/>
          <a:p>
            <a:r>
              <a:rPr lang="en-US" altLang="zh-CN" sz="1600" dirty="0">
                <a:latin typeface="Arial" panose="020B0604020202020204" pitchFamily="34" charset="0"/>
                <a:ea typeface="MS Gothic" panose="020B0609070205080204" pitchFamily="49" charset="-128"/>
              </a:rPr>
              <a:t>RNN</a:t>
            </a:r>
            <a:endParaRPr lang="zh-CN" altLang="en-US" sz="1600" dirty="0">
              <a:latin typeface="Arial" panose="020B0604020202020204" pitchFamily="34" charset="0"/>
              <a:ea typeface="MS Gothic" panose="020B0609070205080204" pitchFamily="49" charset="-128"/>
            </a:endParaRPr>
          </a:p>
        </p:txBody>
      </p:sp>
      <p:sp>
        <p:nvSpPr>
          <p:cNvPr id="14" name="Rectangle 13"/>
          <p:cNvSpPr/>
          <p:nvPr/>
        </p:nvSpPr>
        <p:spPr>
          <a:xfrm>
            <a:off x="1382854" y="2990503"/>
            <a:ext cx="734549" cy="338554"/>
          </a:xfrm>
          <a:prstGeom prst="rect">
            <a:avLst/>
          </a:prstGeom>
        </p:spPr>
        <p:txBody>
          <a:bodyPr wrap="square">
            <a:spAutoFit/>
          </a:bodyPr>
          <a:lstStyle/>
          <a:p>
            <a:r>
              <a:rPr lang="en-US" altLang="zh-CN" sz="1600" dirty="0">
                <a:latin typeface="Arial" panose="020B0604020202020204" pitchFamily="34" charset="0"/>
                <a:ea typeface="MS Gothic" panose="020B0609070205080204" pitchFamily="49" charset="-128"/>
              </a:rPr>
              <a:t>LSTM</a:t>
            </a:r>
            <a:endParaRPr lang="zh-CN" altLang="en-US" sz="1600" dirty="0">
              <a:latin typeface="Arial" panose="020B0604020202020204" pitchFamily="34" charset="0"/>
              <a:ea typeface="MS Gothic" panose="020B0609070205080204" pitchFamily="49" charset="-128"/>
            </a:endParaRPr>
          </a:p>
        </p:txBody>
      </p:sp>
      <p:pic>
        <p:nvPicPr>
          <p:cNvPr id="9218" name="Picture 2" descr="https://img-blog.csdn.net/20170728163509327?watermark/2/text/aHR0cDovL2Jsb2cuY3Nkbi5uZXQvd2FuZ3lhbmd6aGl6aG91/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34" y="3339179"/>
            <a:ext cx="2809022" cy="126908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4248056" y="884420"/>
            <a:ext cx="917497" cy="338554"/>
          </a:xfrm>
          <a:prstGeom prst="rect">
            <a:avLst/>
          </a:prstGeom>
        </p:spPr>
        <p:txBody>
          <a:bodyPr wrap="square">
            <a:spAutoFit/>
          </a:bodyPr>
          <a:lstStyle/>
          <a:p>
            <a:r>
              <a:rPr lang="en-US" altLang="zh-CN" sz="1600" dirty="0">
                <a:latin typeface="Arial" panose="020B0604020202020204" pitchFamily="34" charset="0"/>
                <a:ea typeface="MS Gothic" panose="020B0609070205080204" pitchFamily="49" charset="-128"/>
              </a:rPr>
              <a:t>GRU</a:t>
            </a:r>
            <a:endParaRPr lang="zh-CN" altLang="en-US" sz="1600" dirty="0">
              <a:latin typeface="Arial" panose="020B0604020202020204" pitchFamily="34" charset="0"/>
              <a:ea typeface="MS Gothic" panose="020B0609070205080204" pitchFamily="49" charset="-128"/>
            </a:endParaRPr>
          </a:p>
        </p:txBody>
      </p:sp>
      <p:pic>
        <p:nvPicPr>
          <p:cNvPr id="12" name="Picture 11"/>
          <p:cNvPicPr>
            <a:picLocks noChangeAspect="1"/>
          </p:cNvPicPr>
          <p:nvPr/>
        </p:nvPicPr>
        <p:blipFill>
          <a:blip r:embed="rId5"/>
          <a:stretch>
            <a:fillRect/>
          </a:stretch>
        </p:blipFill>
        <p:spPr>
          <a:xfrm>
            <a:off x="3565834" y="1139789"/>
            <a:ext cx="4311342" cy="1645090"/>
          </a:xfrm>
          <a:prstGeom prst="rect">
            <a:avLst/>
          </a:prstGeom>
        </p:spPr>
      </p:pic>
      <p:sp>
        <p:nvSpPr>
          <p:cNvPr id="24" name="Rounded Rectangle 23"/>
          <p:cNvSpPr/>
          <p:nvPr/>
        </p:nvSpPr>
        <p:spPr>
          <a:xfrm>
            <a:off x="3657601" y="2879091"/>
            <a:ext cx="985490" cy="530858"/>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Reset  </a:t>
            </a:r>
            <a:endParaRPr lang="en-US" altLang="zh-CN" sz="1400" dirty="0" smtClean="0">
              <a:solidFill>
                <a:srgbClr val="FF0000"/>
              </a:solidFill>
              <a:latin typeface="Arial" panose="020B0604020202020204" pitchFamily="34" charset="0"/>
            </a:endParaRPr>
          </a:p>
          <a:p>
            <a:pPr algn="ctr"/>
            <a:r>
              <a:rPr lang="en-US" altLang="zh-CN" sz="1400" dirty="0" smtClean="0">
                <a:solidFill>
                  <a:srgbClr val="FF0000"/>
                </a:solidFill>
                <a:latin typeface="Arial" panose="020B0604020202020204" pitchFamily="34" charset="0"/>
              </a:rPr>
              <a:t>Gate (</a:t>
            </a:r>
            <a:r>
              <a:rPr lang="en-US" altLang="zh-CN" dirty="0" err="1" smtClean="0">
                <a:solidFill>
                  <a:srgbClr val="FF0000"/>
                </a:solidFill>
                <a:latin typeface="Arial" panose="020B0604020202020204" pitchFamily="34" charset="0"/>
              </a:rPr>
              <a:t>r</a:t>
            </a:r>
            <a:r>
              <a:rPr lang="en-US" altLang="zh-CN" sz="1100" dirty="0" err="1" smtClean="0">
                <a:solidFill>
                  <a:srgbClr val="FF0000"/>
                </a:solidFill>
                <a:latin typeface="Arial" panose="020B0604020202020204" pitchFamily="34" charset="0"/>
              </a:rPr>
              <a:t>t</a:t>
            </a:r>
            <a:r>
              <a:rPr lang="en-US" altLang="zh-CN" sz="1400" dirty="0" smtClean="0">
                <a:solidFill>
                  <a:srgbClr val="FF0000"/>
                </a:solidFill>
                <a:latin typeface="Arial" panose="020B0604020202020204" pitchFamily="34" charset="0"/>
              </a:rPr>
              <a:t>)</a:t>
            </a:r>
            <a:endParaRPr lang="zh-CN" altLang="en-US" sz="1400" dirty="0">
              <a:solidFill>
                <a:srgbClr val="FF0000"/>
              </a:solidFill>
              <a:latin typeface="Arial" panose="020B0604020202020204" pitchFamily="34" charset="0"/>
            </a:endParaRPr>
          </a:p>
        </p:txBody>
      </p:sp>
      <p:sp>
        <p:nvSpPr>
          <p:cNvPr id="26" name="Rounded Rectangle 25"/>
          <p:cNvSpPr/>
          <p:nvPr/>
        </p:nvSpPr>
        <p:spPr>
          <a:xfrm>
            <a:off x="4893060" y="2888278"/>
            <a:ext cx="1041015" cy="521671"/>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rPr>
              <a:t>Update </a:t>
            </a:r>
            <a:r>
              <a:rPr lang="en-US" altLang="zh-CN" sz="1400" dirty="0" smtClean="0">
                <a:solidFill>
                  <a:srgbClr val="FF0000"/>
                </a:solidFill>
                <a:latin typeface="Arial" panose="020B0604020202020204" pitchFamily="34" charset="0"/>
              </a:rPr>
              <a:t>Gate (</a:t>
            </a:r>
            <a:r>
              <a:rPr lang="en-US" altLang="zh-CN" dirty="0" err="1" smtClean="0">
                <a:solidFill>
                  <a:srgbClr val="FF0000"/>
                </a:solidFill>
                <a:latin typeface="Arial" panose="020B0604020202020204" pitchFamily="34" charset="0"/>
              </a:rPr>
              <a:t>z</a:t>
            </a:r>
            <a:r>
              <a:rPr lang="en-US" altLang="zh-CN" sz="1100" dirty="0" err="1" smtClean="0">
                <a:solidFill>
                  <a:srgbClr val="FF0000"/>
                </a:solidFill>
                <a:latin typeface="Arial" panose="020B0604020202020204" pitchFamily="34" charset="0"/>
              </a:rPr>
              <a:t>t</a:t>
            </a:r>
            <a:r>
              <a:rPr lang="en-US" altLang="zh-CN" sz="1400" dirty="0" smtClean="0">
                <a:solidFill>
                  <a:srgbClr val="FF0000"/>
                </a:solidFill>
                <a:latin typeface="Arial" panose="020B0604020202020204" pitchFamily="34" charset="0"/>
              </a:rPr>
              <a:t>)</a:t>
            </a:r>
            <a:endParaRPr lang="zh-CN" altLang="en-US" sz="1400" dirty="0">
              <a:solidFill>
                <a:srgbClr val="FF0000"/>
              </a:solidFill>
              <a:latin typeface="Arial" panose="020B0604020202020204" pitchFamily="34" charset="0"/>
            </a:endParaRPr>
          </a:p>
        </p:txBody>
      </p:sp>
      <p:sp>
        <p:nvSpPr>
          <p:cNvPr id="31" name="Oval 30"/>
          <p:cNvSpPr/>
          <p:nvPr/>
        </p:nvSpPr>
        <p:spPr>
          <a:xfrm>
            <a:off x="4511294" y="1940560"/>
            <a:ext cx="391022" cy="307339"/>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Straight Arrow Connector 31"/>
          <p:cNvCxnSpPr>
            <a:stCxn id="33" idx="4"/>
            <a:endCxn id="24" idx="0"/>
          </p:cNvCxnSpPr>
          <p:nvPr/>
        </p:nvCxnSpPr>
        <p:spPr>
          <a:xfrm flipH="1">
            <a:off x="4150346" y="2362201"/>
            <a:ext cx="158093" cy="516890"/>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flipH="1">
            <a:off x="4076699" y="1885951"/>
            <a:ext cx="463481" cy="476250"/>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4" name="Straight Arrow Connector 33"/>
          <p:cNvCxnSpPr>
            <a:stCxn id="31" idx="4"/>
            <a:endCxn id="26" idx="0"/>
          </p:cNvCxnSpPr>
          <p:nvPr/>
        </p:nvCxnSpPr>
        <p:spPr>
          <a:xfrm>
            <a:off x="4706805" y="2247899"/>
            <a:ext cx="706763" cy="640379"/>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233100" y="3531041"/>
            <a:ext cx="5866414" cy="1077218"/>
          </a:xfrm>
          <a:prstGeom prst="rect">
            <a:avLst/>
          </a:prstGeom>
        </p:spPr>
        <p:txBody>
          <a:bodyPr wrap="none">
            <a:spAutoFit/>
          </a:bodyPr>
          <a:lstStyle/>
          <a:p>
            <a:r>
              <a:rPr lang="en-US" altLang="zh-CN" sz="1600" dirty="0"/>
              <a:t>Compared with the LSTM:</a:t>
            </a:r>
          </a:p>
          <a:p>
            <a:pPr marL="342900" indent="-342900">
              <a:buAutoNum type="arabicPeriod"/>
            </a:pPr>
            <a:r>
              <a:rPr lang="en-US" altLang="zh-CN" sz="1600" dirty="0" smtClean="0"/>
              <a:t>Reset gate</a:t>
            </a:r>
            <a:r>
              <a:rPr lang="en-US" altLang="zh-CN" sz="1600" dirty="0"/>
              <a:t> </a:t>
            </a:r>
            <a:r>
              <a:rPr lang="en-US" altLang="zh-CN" sz="1600" dirty="0" smtClean="0"/>
              <a:t>control </a:t>
            </a:r>
            <a:r>
              <a:rPr lang="en-US" altLang="zh-CN" sz="1600" dirty="0"/>
              <a:t>the effect of the last moment on the present</a:t>
            </a:r>
            <a:endParaRPr lang="en-US" altLang="zh-CN" sz="1600" dirty="0" smtClean="0"/>
          </a:p>
          <a:p>
            <a:pPr marL="342900" indent="-342900">
              <a:buAutoNum type="arabicPeriod"/>
            </a:pPr>
            <a:r>
              <a:rPr lang="en-US" altLang="zh-CN" sz="1600" dirty="0" smtClean="0"/>
              <a:t>Update gate decide </a:t>
            </a:r>
            <a:r>
              <a:rPr lang="en-US" altLang="zh-CN" sz="1600" dirty="0"/>
              <a:t>w</a:t>
            </a:r>
            <a:r>
              <a:rPr lang="en-US" altLang="zh-CN" sz="1600" dirty="0" smtClean="0"/>
              <a:t>hether to </a:t>
            </a:r>
            <a:r>
              <a:rPr lang="en-US" altLang="zh-CN" sz="1600" dirty="0"/>
              <a:t>ignore </a:t>
            </a:r>
            <a:r>
              <a:rPr lang="en-US" altLang="zh-CN" sz="1600" dirty="0" smtClean="0"/>
              <a:t>current word information</a:t>
            </a:r>
            <a:endParaRPr lang="en-US" altLang="zh-CN" sz="1600" dirty="0"/>
          </a:p>
          <a:p>
            <a:pPr marL="342900" indent="-342900">
              <a:buAutoNum type="arabicPeriod"/>
            </a:pPr>
            <a:r>
              <a:rPr lang="en-US" altLang="zh-CN" sz="1600" dirty="0"/>
              <a:t>Unit state C and output h are merged into one state: h</a:t>
            </a:r>
            <a:endParaRPr lang="zh-CN" altLang="en-US" sz="16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579016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5376-B75C-5A47-8C2C-56592C43DD77}"/>
              </a:ext>
            </a:extLst>
          </p:cNvPr>
          <p:cNvSpPr>
            <a:spLocks noGrp="1"/>
          </p:cNvSpPr>
          <p:nvPr>
            <p:ph type="title"/>
          </p:nvPr>
        </p:nvSpPr>
        <p:spPr>
          <a:xfrm>
            <a:off x="458788" y="200956"/>
            <a:ext cx="8004175" cy="531360"/>
          </a:xfrm>
        </p:spPr>
        <p:txBody>
          <a:bodyPr/>
          <a:lstStyle/>
          <a:p>
            <a:pPr algn="ctr"/>
            <a:r>
              <a:rPr lang="en-US" altLang="zh-CN" sz="3200" dirty="0">
                <a:solidFill>
                  <a:srgbClr val="C00000"/>
                </a:solidFill>
              </a:rPr>
              <a:t>Neural Networks Models</a:t>
            </a:r>
            <a:endParaRPr lang="en-US" sz="3200" dirty="0">
              <a:solidFill>
                <a:srgbClr val="C00000"/>
              </a:solidFill>
            </a:endParaRPr>
          </a:p>
        </p:txBody>
      </p:sp>
      <p:sp>
        <p:nvSpPr>
          <p:cNvPr id="4" name="Rectangle 3"/>
          <p:cNvSpPr/>
          <p:nvPr/>
        </p:nvSpPr>
        <p:spPr>
          <a:xfrm>
            <a:off x="358021" y="739679"/>
            <a:ext cx="6364243"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latin typeface="Arial" panose="020B0604020202020204" pitchFamily="34" charset="0"/>
                <a:ea typeface="MS Gothic" panose="020B0609070205080204" pitchFamily="49" charset="-128"/>
                <a:cs typeface="Arial" panose="020B0604020202020204" pitchFamily="34" charset="0"/>
              </a:rPr>
              <a:t>The seq2seq structure of LSTM/GRU/RNN</a:t>
            </a:r>
            <a:endParaRPr lang="zh-CN" altLang="en-US" sz="2400" dirty="0">
              <a:latin typeface="Arial" panose="020B0604020202020204" pitchFamily="34" charset="0"/>
              <a:ea typeface="MS Gothic" panose="020B0609070205080204" pitchFamily="49" charset="-128"/>
              <a:cs typeface="Arial" panose="020B0604020202020204" pitchFamily="34" charset="0"/>
            </a:endParaRPr>
          </a:p>
        </p:txBody>
      </p:sp>
      <p:sp>
        <p:nvSpPr>
          <p:cNvPr id="10" name="Rounded Rectangle 9"/>
          <p:cNvSpPr/>
          <p:nvPr/>
        </p:nvSpPr>
        <p:spPr>
          <a:xfrm>
            <a:off x="881574" y="1346691"/>
            <a:ext cx="7223668" cy="59026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panose="020B0604020202020204" pitchFamily="34" charset="0"/>
              </a:rPr>
              <a:t>Sequence to Sequence : The input </a:t>
            </a:r>
            <a:r>
              <a:rPr lang="zh-CN" altLang="en-US" sz="1600" dirty="0">
                <a:latin typeface="Arial" panose="020B0604020202020204" pitchFamily="34" charset="0"/>
              </a:rPr>
              <a:t> </a:t>
            </a:r>
            <a:r>
              <a:rPr lang="en-US" altLang="zh-CN" sz="1600" dirty="0">
                <a:latin typeface="Arial" panose="020B0604020202020204" pitchFamily="34" charset="0"/>
              </a:rPr>
              <a:t>X</a:t>
            </a:r>
            <a:r>
              <a:rPr lang="zh-CN" altLang="en-US" sz="1600" dirty="0">
                <a:latin typeface="Arial" panose="020B0604020202020204" pitchFamily="34" charset="0"/>
              </a:rPr>
              <a:t> </a:t>
            </a:r>
            <a:r>
              <a:rPr lang="en-US" altLang="zh-CN" sz="1600" dirty="0">
                <a:latin typeface="Arial" panose="020B0604020202020204" pitchFamily="34" charset="0"/>
              </a:rPr>
              <a:t>and output  Y bath are sequences.</a:t>
            </a:r>
            <a:endParaRPr lang="zh-CN" altLang="en-US" sz="1600" dirty="0">
              <a:latin typeface="Arial" panose="020B0604020202020204" pitchFamily="34" charset="0"/>
            </a:endParaRPr>
          </a:p>
        </p:txBody>
      </p:sp>
      <p:sp>
        <p:nvSpPr>
          <p:cNvPr id="34" name="Rectangle 33"/>
          <p:cNvSpPr/>
          <p:nvPr/>
        </p:nvSpPr>
        <p:spPr>
          <a:xfrm>
            <a:off x="1874330" y="4333794"/>
            <a:ext cx="4694427" cy="369332"/>
          </a:xfrm>
          <a:prstGeom prst="rect">
            <a:avLst/>
          </a:prstGeom>
        </p:spPr>
        <p:txBody>
          <a:bodyPr wrap="none">
            <a:spAutoFit/>
          </a:bodyPr>
          <a:lstStyle/>
          <a:p>
            <a:r>
              <a:rPr lang="en-US" altLang="zh-CN" dirty="0">
                <a:latin typeface="Arial" panose="020B0604020202020204" pitchFamily="34" charset="0"/>
                <a:ea typeface="MS Gothic" panose="020B0609070205080204" pitchFamily="49" charset="-128"/>
              </a:rPr>
              <a:t>Reference </a:t>
            </a:r>
            <a:r>
              <a:rPr lang="zh-CN" altLang="en-US" dirty="0">
                <a:latin typeface="Arial" panose="020B0604020202020204" pitchFamily="34" charset="0"/>
                <a:ea typeface="MS Gothic" panose="020B0609070205080204" pitchFamily="49" charset="-128"/>
              </a:rPr>
              <a:t>：https://arxiv.org/abs/1409.3215</a:t>
            </a:r>
          </a:p>
        </p:txBody>
      </p:sp>
      <p:sp>
        <p:nvSpPr>
          <p:cNvPr id="36" name="Freeform 35"/>
          <p:cNvSpPr/>
          <p:nvPr/>
        </p:nvSpPr>
        <p:spPr>
          <a:xfrm>
            <a:off x="5010150" y="2352675"/>
            <a:ext cx="495300" cy="810159"/>
          </a:xfrm>
          <a:custGeom>
            <a:avLst/>
            <a:gdLst>
              <a:gd name="connsiteX0" fmla="*/ 0 w 495300"/>
              <a:gd name="connsiteY0" fmla="*/ 0 h 810159"/>
              <a:gd name="connsiteX1" fmla="*/ 495300 w 495300"/>
              <a:gd name="connsiteY1" fmla="*/ 809625 h 810159"/>
            </a:gdLst>
            <a:ahLst/>
            <a:cxnLst>
              <a:cxn ang="0">
                <a:pos x="connsiteX0" y="connsiteY0"/>
              </a:cxn>
              <a:cxn ang="0">
                <a:pos x="connsiteX1" y="connsiteY1"/>
              </a:cxn>
            </a:cxnLst>
            <a:rect l="l" t="t" r="r" b="b"/>
            <a:pathLst>
              <a:path w="495300" h="810159">
                <a:moveTo>
                  <a:pt x="0" y="0"/>
                </a:moveTo>
                <a:cubicBezTo>
                  <a:pt x="216694" y="413543"/>
                  <a:pt x="433388" y="827087"/>
                  <a:pt x="495300" y="809625"/>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8" name="Freeform 37"/>
          <p:cNvSpPr/>
          <p:nvPr/>
        </p:nvSpPr>
        <p:spPr>
          <a:xfrm>
            <a:off x="4991100" y="2438400"/>
            <a:ext cx="518770" cy="1213943"/>
          </a:xfrm>
          <a:custGeom>
            <a:avLst/>
            <a:gdLst>
              <a:gd name="connsiteX0" fmla="*/ 0 w 518770"/>
              <a:gd name="connsiteY0" fmla="*/ 0 h 1213943"/>
              <a:gd name="connsiteX1" fmla="*/ 142875 w 518770"/>
              <a:gd name="connsiteY1" fmla="*/ 1190625 h 1213943"/>
              <a:gd name="connsiteX2" fmla="*/ 485775 w 518770"/>
              <a:gd name="connsiteY2" fmla="*/ 790575 h 1213943"/>
              <a:gd name="connsiteX3" fmla="*/ 485775 w 518770"/>
              <a:gd name="connsiteY3" fmla="*/ 800100 h 1213943"/>
            </a:gdLst>
            <a:ahLst/>
            <a:cxnLst>
              <a:cxn ang="0">
                <a:pos x="connsiteX0" y="connsiteY0"/>
              </a:cxn>
              <a:cxn ang="0">
                <a:pos x="connsiteX1" y="connsiteY1"/>
              </a:cxn>
              <a:cxn ang="0">
                <a:pos x="connsiteX2" y="connsiteY2"/>
              </a:cxn>
              <a:cxn ang="0">
                <a:pos x="connsiteX3" y="connsiteY3"/>
              </a:cxn>
            </a:cxnLst>
            <a:rect l="l" t="t" r="r" b="b"/>
            <a:pathLst>
              <a:path w="518770" h="1213943">
                <a:moveTo>
                  <a:pt x="0" y="0"/>
                </a:moveTo>
                <a:cubicBezTo>
                  <a:pt x="30956" y="529431"/>
                  <a:pt x="61913" y="1058863"/>
                  <a:pt x="142875" y="1190625"/>
                </a:cubicBezTo>
                <a:cubicBezTo>
                  <a:pt x="223838" y="1322388"/>
                  <a:pt x="428625" y="855662"/>
                  <a:pt x="485775" y="790575"/>
                </a:cubicBezTo>
                <a:cubicBezTo>
                  <a:pt x="542925" y="725488"/>
                  <a:pt x="514350" y="762794"/>
                  <a:pt x="485775" y="80010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9" name="Freeform 38"/>
          <p:cNvSpPr/>
          <p:nvPr/>
        </p:nvSpPr>
        <p:spPr>
          <a:xfrm>
            <a:off x="4924425" y="2280032"/>
            <a:ext cx="1256020" cy="1479033"/>
          </a:xfrm>
          <a:custGeom>
            <a:avLst/>
            <a:gdLst>
              <a:gd name="connsiteX0" fmla="*/ 0 w 1256020"/>
              <a:gd name="connsiteY0" fmla="*/ 215518 h 1479033"/>
              <a:gd name="connsiteX1" fmla="*/ 266700 w 1256020"/>
              <a:gd name="connsiteY1" fmla="*/ 1415668 h 1479033"/>
              <a:gd name="connsiteX2" fmla="*/ 561975 w 1256020"/>
              <a:gd name="connsiteY2" fmla="*/ 939418 h 1479033"/>
              <a:gd name="connsiteX3" fmla="*/ 561975 w 1256020"/>
              <a:gd name="connsiteY3" fmla="*/ 939418 h 1479033"/>
              <a:gd name="connsiteX4" fmla="*/ 561975 w 1256020"/>
              <a:gd name="connsiteY4" fmla="*/ 939418 h 1479033"/>
              <a:gd name="connsiteX5" fmla="*/ 781050 w 1256020"/>
              <a:gd name="connsiteY5" fmla="*/ 5968 h 1479033"/>
              <a:gd name="connsiteX6" fmla="*/ 914400 w 1256020"/>
              <a:gd name="connsiteY6" fmla="*/ 1453768 h 1479033"/>
              <a:gd name="connsiteX7" fmla="*/ 1228725 w 1256020"/>
              <a:gd name="connsiteY7" fmla="*/ 929893 h 1479033"/>
              <a:gd name="connsiteX8" fmla="*/ 1219200 w 1256020"/>
              <a:gd name="connsiteY8" fmla="*/ 967993 h 147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020" h="1479033">
                <a:moveTo>
                  <a:pt x="0" y="215518"/>
                </a:moveTo>
                <a:cubicBezTo>
                  <a:pt x="86519" y="755268"/>
                  <a:pt x="173038" y="1295018"/>
                  <a:pt x="266700" y="1415668"/>
                </a:cubicBezTo>
                <a:cubicBezTo>
                  <a:pt x="360363" y="1536318"/>
                  <a:pt x="561975" y="939418"/>
                  <a:pt x="561975" y="939418"/>
                </a:cubicBezTo>
                <a:lnTo>
                  <a:pt x="561975" y="939418"/>
                </a:lnTo>
                <a:lnTo>
                  <a:pt x="561975" y="939418"/>
                </a:lnTo>
                <a:cubicBezTo>
                  <a:pt x="598487" y="783843"/>
                  <a:pt x="722313" y="-79757"/>
                  <a:pt x="781050" y="5968"/>
                </a:cubicBezTo>
                <a:cubicBezTo>
                  <a:pt x="839787" y="91693"/>
                  <a:pt x="839788" y="1299781"/>
                  <a:pt x="914400" y="1453768"/>
                </a:cubicBezTo>
                <a:cubicBezTo>
                  <a:pt x="989012" y="1607755"/>
                  <a:pt x="1177925" y="1010855"/>
                  <a:pt x="1228725" y="929893"/>
                </a:cubicBezTo>
                <a:cubicBezTo>
                  <a:pt x="1279525" y="848931"/>
                  <a:pt x="1249362" y="908462"/>
                  <a:pt x="1219200" y="96799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1215985" y="2072955"/>
            <a:ext cx="6367860" cy="2217420"/>
          </a:xfrm>
          <a:prstGeom prst="rect">
            <a:avLst/>
          </a:prstGeom>
        </p:spPr>
      </p:pic>
      <p:sp>
        <p:nvSpPr>
          <p:cNvPr id="12" name="Oval 11"/>
          <p:cNvSpPr/>
          <p:nvPr/>
        </p:nvSpPr>
        <p:spPr>
          <a:xfrm>
            <a:off x="1107258" y="2054124"/>
            <a:ext cx="1229733" cy="523875"/>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bg2"/>
                </a:solidFill>
                <a:latin typeface="Arial" panose="020B0604020202020204" pitchFamily="34" charset="0"/>
              </a:rPr>
              <a:t>Type1</a:t>
            </a:r>
            <a:endParaRPr lang="zh-CN" altLang="en-US" dirty="0">
              <a:solidFill>
                <a:schemeClr val="bg2"/>
              </a:solidFill>
              <a:latin typeface="Arial" panose="020B0604020202020204" pitchFamily="34" charset="0"/>
            </a:endParaRPr>
          </a:p>
        </p:txBody>
      </p:sp>
      <p:sp>
        <p:nvSpPr>
          <p:cNvPr id="13" name="Rounded Rectangle 12"/>
          <p:cNvSpPr/>
          <p:nvPr/>
        </p:nvSpPr>
        <p:spPr>
          <a:xfrm>
            <a:off x="3679990" y="2014723"/>
            <a:ext cx="1395474" cy="450900"/>
          </a:xfrm>
          <a:prstGeom prst="roundRect">
            <a:avLst/>
          </a:prstGeom>
          <a:noFill/>
          <a:ln w="158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solidFill>
                  <a:srgbClr val="FF0000"/>
                </a:solidFill>
                <a:latin typeface="Arial" panose="020B0604020202020204" pitchFamily="34" charset="0"/>
                <a:cs typeface="Arial" panose="020B0604020202020204" pitchFamily="34" charset="0"/>
              </a:rPr>
              <a:t>Semantic coding vector</a:t>
            </a:r>
            <a:endParaRPr lang="zh-CN" altLang="en-US" sz="1400" dirty="0">
              <a:solidFill>
                <a:srgbClr val="FF0000"/>
              </a:solidFill>
              <a:latin typeface="Arial" panose="020B0604020202020204" pitchFamily="34" charset="0"/>
              <a:cs typeface="Arial" panose="020B0604020202020204" pitchFamily="34" charset="0"/>
            </a:endParaRPr>
          </a:p>
        </p:txBody>
      </p:sp>
      <p:cxnSp>
        <p:nvCxnSpPr>
          <p:cNvPr id="14" name="Straight Arrow Connector 13"/>
          <p:cNvCxnSpPr>
            <a:endCxn id="13" idx="2"/>
          </p:cNvCxnSpPr>
          <p:nvPr/>
        </p:nvCxnSpPr>
        <p:spPr>
          <a:xfrm flipV="1">
            <a:off x="4377727" y="2465623"/>
            <a:ext cx="0" cy="306838"/>
          </a:xfrm>
          <a:prstGeom prst="straightConnector1">
            <a:avLst/>
          </a:prstGeom>
          <a:ln w="15875">
            <a:solidFill>
              <a:srgbClr val="C0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1999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oAutofit/>
      </a:bodyPr>
      <a:lstStyle>
        <a:defPPr algn="l">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name="TRM_Corporate_PPT_Template_v3.0" id="{CF5A6C6B-DCA5-6A46-AA36-9F51B21DF453}" vid="{D4CCF9B2-A650-744F-B57E-0385A94405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26155</TotalTime>
  <Words>5265</Words>
  <Application>Microsoft Office PowerPoint</Application>
  <PresentationFormat>On-screen Show (16:9)</PresentationFormat>
  <Paragraphs>450</Paragraphs>
  <Slides>55</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-apple-system</vt:lpstr>
      <vt:lpstr>MS Gothic</vt:lpstr>
      <vt:lpstr>ＭＳ Ｐゴシック</vt:lpstr>
      <vt:lpstr>宋体</vt:lpstr>
      <vt:lpstr>Microsoft YaHei</vt:lpstr>
      <vt:lpstr>Arial</vt:lpstr>
      <vt:lpstr>Arial Black</vt:lpstr>
      <vt:lpstr>Calibri</vt:lpstr>
      <vt:lpstr>Cambria Math</vt:lpstr>
      <vt:lpstr>Rockwell</vt:lpstr>
      <vt:lpstr>Times New Roman</vt:lpstr>
      <vt:lpstr>Wingdings</vt:lpstr>
      <vt:lpstr>PPT_Corporate_Template_150506</vt:lpstr>
      <vt:lpstr>High-Dimensional Time Series Forecasting with Neural Networks</vt:lpstr>
      <vt:lpstr>Agenda</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Neural Networks Models</vt:lpstr>
      <vt:lpstr>Model Code</vt:lpstr>
      <vt:lpstr>PowerPoint Presentation</vt:lpstr>
      <vt:lpstr>Web Traffic Time Series Forecasting  </vt:lpstr>
      <vt:lpstr>Web Traffic Time Series Forecasting  </vt:lpstr>
      <vt:lpstr>Web Traffic Time Series Forecasting  </vt:lpstr>
      <vt:lpstr>PowerPoint Presentation</vt:lpstr>
      <vt:lpstr>The seq2seq of LSTM code  </vt:lpstr>
      <vt:lpstr>The seq2seq of LSTM code  </vt:lpstr>
      <vt:lpstr>The seq2seq of LSTM code  </vt:lpstr>
      <vt:lpstr>The seq2seq of LSTM code  </vt:lpstr>
      <vt:lpstr>The seq2seq of LSTM code  </vt:lpstr>
      <vt:lpstr>The seq2seq of LSTM code  </vt:lpstr>
      <vt:lpstr>PowerPoint Presentation</vt:lpstr>
      <vt:lpstr>The WaveNet code</vt:lpstr>
      <vt:lpstr>The WaveNet code</vt:lpstr>
      <vt:lpstr>The WaveNet code</vt:lpstr>
      <vt:lpstr>The WaveNet code</vt:lpstr>
      <vt:lpstr>The WaveNet code</vt:lpstr>
      <vt:lpstr>The WaveNet code</vt:lpstr>
      <vt:lpstr>PowerPoint Presentation</vt:lpstr>
      <vt:lpstr>The WaveNet code</vt:lpstr>
      <vt:lpstr>The WaveNet code</vt:lpstr>
      <vt:lpstr>The WaveNet code</vt:lpstr>
      <vt:lpstr>The WaveNet code</vt:lpstr>
      <vt:lpstr>The WaveNet code</vt:lpstr>
      <vt:lpstr>The WaveNet code</vt:lpstr>
      <vt:lpstr>PowerPoint Presentation</vt:lpstr>
      <vt:lpstr>The WaveNet code</vt:lpstr>
      <vt:lpstr>The WaveNet code</vt:lpstr>
      <vt:lpstr>The WaveNet code</vt:lpstr>
      <vt:lpstr>The WaveNet code</vt:lpstr>
      <vt:lpstr>The WaveNet code</vt:lpstr>
      <vt:lpstr>The WaveNet code</vt:lpstr>
      <vt:lpstr>Summary and Plan</vt:lpstr>
      <vt:lpstr>Summary and Plan</vt:lpstr>
      <vt:lpstr>Summary and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Update</dc:title>
  <cp:lastModifiedBy>Yao Cao (RD-CN)</cp:lastModifiedBy>
  <cp:revision>377</cp:revision>
  <dcterms:modified xsi:type="dcterms:W3CDTF">2020-08-11T02:20:15Z</dcterms:modified>
</cp:coreProperties>
</file>